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80" r:id="rId5"/>
    <p:sldId id="345" r:id="rId6"/>
    <p:sldId id="349" r:id="rId7"/>
    <p:sldId id="350" r:id="rId8"/>
    <p:sldId id="348" r:id="rId9"/>
    <p:sldId id="283" r:id="rId10"/>
    <p:sldId id="299" r:id="rId11"/>
    <p:sldId id="300" r:id="rId12"/>
    <p:sldId id="286" r:id="rId13"/>
    <p:sldId id="316" r:id="rId14"/>
    <p:sldId id="383" r:id="rId15"/>
    <p:sldId id="404" r:id="rId16"/>
    <p:sldId id="405" r:id="rId17"/>
    <p:sldId id="403" r:id="rId18"/>
    <p:sldId id="388" r:id="rId19"/>
    <p:sldId id="390" r:id="rId20"/>
    <p:sldId id="392" r:id="rId21"/>
    <p:sldId id="394" r:id="rId22"/>
    <p:sldId id="393" r:id="rId23"/>
    <p:sldId id="384" r:id="rId24"/>
    <p:sldId id="391" r:id="rId25"/>
    <p:sldId id="395" r:id="rId26"/>
    <p:sldId id="397" r:id="rId27"/>
    <p:sldId id="382" r:id="rId28"/>
    <p:sldId id="386" r:id="rId29"/>
    <p:sldId id="400" r:id="rId30"/>
    <p:sldId id="402" r:id="rId31"/>
    <p:sldId id="406" r:id="rId32"/>
    <p:sldId id="407" r:id="rId33"/>
    <p:sldId id="408" r:id="rId34"/>
    <p:sldId id="401" r:id="rId35"/>
    <p:sldId id="412" r:id="rId36"/>
    <p:sldId id="410" r:id="rId37"/>
    <p:sldId id="409" r:id="rId38"/>
    <p:sldId id="411" r:id="rId39"/>
    <p:sldId id="398" r:id="rId40"/>
    <p:sldId id="413" r:id="rId41"/>
    <p:sldId id="281" r:id="rId4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F82"/>
    <a:srgbClr val="7BC5D3"/>
    <a:srgbClr val="ABD9E1"/>
    <a:srgbClr val="80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97" autoAdjust="0"/>
  </p:normalViewPr>
  <p:slideViewPr>
    <p:cSldViewPr snapToGrid="0">
      <p:cViewPr varScale="1">
        <p:scale>
          <a:sx n="44" d="100"/>
          <a:sy n="44" d="100"/>
        </p:scale>
        <p:origin x="5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7004A-4998-4B10-BEF4-EAA0E4745E2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99448F8-DB8D-4938-9D10-7DC19C32EEAE}">
      <dgm:prSet phldrT="[Texto]"/>
      <dgm:spPr/>
      <dgm:t>
        <a:bodyPr/>
        <a:lstStyle/>
        <a:p>
          <a:r>
            <a:rPr lang="es-ES" dirty="0"/>
            <a:t>Marcas</a:t>
          </a:r>
        </a:p>
      </dgm:t>
    </dgm:pt>
    <dgm:pt modelId="{A65D4773-4D86-4070-B423-0DE54A66BF13}" type="parTrans" cxnId="{899B4044-3DFE-439D-A59F-C182A104C147}">
      <dgm:prSet/>
      <dgm:spPr/>
      <dgm:t>
        <a:bodyPr/>
        <a:lstStyle/>
        <a:p>
          <a:endParaRPr lang="es-ES"/>
        </a:p>
      </dgm:t>
    </dgm:pt>
    <dgm:pt modelId="{87057EEE-EC71-4204-BDC1-BD1F9B3C1B5E}" type="sibTrans" cxnId="{899B4044-3DFE-439D-A59F-C182A104C147}">
      <dgm:prSet/>
      <dgm:spPr/>
      <dgm:t>
        <a:bodyPr/>
        <a:lstStyle/>
        <a:p>
          <a:endParaRPr lang="es-ES"/>
        </a:p>
      </dgm:t>
    </dgm:pt>
    <dgm:pt modelId="{B4716855-CD0C-4F52-9D97-88F98E836407}">
      <dgm:prSet phldrT="[Texto]"/>
      <dgm:spPr/>
      <dgm:t>
        <a:bodyPr/>
        <a:lstStyle/>
        <a:p>
          <a:r>
            <a:rPr lang="es-ES" dirty="0"/>
            <a:t>Líneas</a:t>
          </a:r>
        </a:p>
      </dgm:t>
    </dgm:pt>
    <dgm:pt modelId="{F10E2D83-0D1C-452B-9407-C811A7575512}" type="parTrans" cxnId="{E9BBC759-3BA6-4C00-B0B8-59B53B7AB97E}">
      <dgm:prSet/>
      <dgm:spPr/>
      <dgm:t>
        <a:bodyPr/>
        <a:lstStyle/>
        <a:p>
          <a:endParaRPr lang="es-ES"/>
        </a:p>
      </dgm:t>
    </dgm:pt>
    <dgm:pt modelId="{54ABF720-15C6-4087-92CF-DFBC7395E9E1}" type="sibTrans" cxnId="{E9BBC759-3BA6-4C00-B0B8-59B53B7AB97E}">
      <dgm:prSet/>
      <dgm:spPr/>
      <dgm:t>
        <a:bodyPr/>
        <a:lstStyle/>
        <a:p>
          <a:endParaRPr lang="es-ES"/>
        </a:p>
      </dgm:t>
    </dgm:pt>
    <dgm:pt modelId="{8F776096-0A60-464A-B8BF-92712840A217}">
      <dgm:prSet phldrT="[Texto]"/>
      <dgm:spPr/>
      <dgm:t>
        <a:bodyPr/>
        <a:lstStyle/>
        <a:p>
          <a:r>
            <a:rPr lang="es-ES" dirty="0"/>
            <a:t>Hurtos</a:t>
          </a:r>
        </a:p>
      </dgm:t>
    </dgm:pt>
    <dgm:pt modelId="{83625F8C-B6DA-4664-BB97-BF543479EE3B}" type="parTrans" cxnId="{FD8C5851-A723-46FF-B92E-A1A16E2A3939}">
      <dgm:prSet/>
      <dgm:spPr/>
      <dgm:t>
        <a:bodyPr/>
        <a:lstStyle/>
        <a:p>
          <a:endParaRPr lang="es-ES"/>
        </a:p>
      </dgm:t>
    </dgm:pt>
    <dgm:pt modelId="{18B32677-B080-414E-9876-51648E55D3A7}" type="sibTrans" cxnId="{FD8C5851-A723-46FF-B92E-A1A16E2A3939}">
      <dgm:prSet/>
      <dgm:spPr/>
      <dgm:t>
        <a:bodyPr/>
        <a:lstStyle/>
        <a:p>
          <a:endParaRPr lang="es-ES"/>
        </a:p>
      </dgm:t>
    </dgm:pt>
    <dgm:pt modelId="{586EE865-CB15-4FFB-9835-6149279319B1}">
      <dgm:prSet phldrT="[Texto]" custT="1"/>
      <dgm:spPr>
        <a:solidFill>
          <a:srgbClr val="0365C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52070" tIns="52070" rIns="52070" bIns="52070" numCol="1" spcCol="1270" anchor="ctr" anchorCtr="0"/>
        <a:lstStyle/>
        <a:p>
          <a:r>
            <a:rPr lang="es-ES" sz="4100" kern="1200" dirty="0">
              <a:solidFill>
                <a:srgbClr val="FFFFFF"/>
              </a:solidFill>
              <a:latin typeface="Helvetica Light"/>
              <a:ea typeface="Helvetica Light"/>
              <a:cs typeface="Helvetica Light"/>
            </a:rPr>
            <a:t>Fácil comprensión y asimilación de datos</a:t>
          </a:r>
        </a:p>
      </dgm:t>
    </dgm:pt>
    <dgm:pt modelId="{B3AAD8BB-DE63-4543-9088-D33DB2BE5FCF}" type="parTrans" cxnId="{D14A6864-EC80-4C46-AF39-061796EEA0A7}">
      <dgm:prSet/>
      <dgm:spPr/>
      <dgm:t>
        <a:bodyPr/>
        <a:lstStyle/>
        <a:p>
          <a:endParaRPr lang="es-ES"/>
        </a:p>
      </dgm:t>
    </dgm:pt>
    <dgm:pt modelId="{6986F8BE-1AD0-4507-86D3-E7EF93EFECED}" type="sibTrans" cxnId="{D14A6864-EC80-4C46-AF39-061796EEA0A7}">
      <dgm:prSet/>
      <dgm:spPr/>
      <dgm:t>
        <a:bodyPr/>
        <a:lstStyle/>
        <a:p>
          <a:endParaRPr lang="es-ES"/>
        </a:p>
      </dgm:t>
    </dgm:pt>
    <dgm:pt modelId="{B58F8423-DD8D-4656-A29D-CA68726CD1EC}" type="pres">
      <dgm:prSet presAssocID="{84E7004A-4998-4B10-BEF4-EAA0E4745E2C}" presName="Name0" presStyleCnt="0">
        <dgm:presLayoutVars>
          <dgm:chMax val="4"/>
          <dgm:resizeHandles val="exact"/>
        </dgm:presLayoutVars>
      </dgm:prSet>
      <dgm:spPr/>
    </dgm:pt>
    <dgm:pt modelId="{70ACB261-39B3-4F04-96C7-45F8637A71C9}" type="pres">
      <dgm:prSet presAssocID="{84E7004A-4998-4B10-BEF4-EAA0E4745E2C}" presName="ellipse" presStyleLbl="trBgShp" presStyleIdx="0" presStyleCnt="1"/>
      <dgm:spPr/>
    </dgm:pt>
    <dgm:pt modelId="{AAE59F89-6159-4A4B-BD3E-4EA8F70293FB}" type="pres">
      <dgm:prSet presAssocID="{84E7004A-4998-4B10-BEF4-EAA0E4745E2C}" presName="arrow1" presStyleLbl="fgShp" presStyleIdx="0" presStyleCnt="1"/>
      <dgm:spPr/>
    </dgm:pt>
    <dgm:pt modelId="{2549929D-9A97-475A-8DA0-4A5A7FB284C0}" type="pres">
      <dgm:prSet presAssocID="{84E7004A-4998-4B10-BEF4-EAA0E4745E2C}" presName="rectangle" presStyleLbl="revTx" presStyleIdx="0" presStyleCnt="1" custLinFactNeighborX="453" custLinFactNeighborY="18052">
        <dgm:presLayoutVars>
          <dgm:bulletEnabled val="1"/>
        </dgm:presLayoutVars>
      </dgm:prSet>
      <dgm:spPr>
        <a:xfrm>
          <a:off x="2078111" y="7306577"/>
          <a:ext cx="6234333" cy="1558583"/>
        </a:xfrm>
        <a:prstGeom prst="rect">
          <a:avLst/>
        </a:prstGeom>
      </dgm:spPr>
    </dgm:pt>
    <dgm:pt modelId="{132A41C4-ABF4-4495-83FB-7E3AED9A9DA0}" type="pres">
      <dgm:prSet presAssocID="{B4716855-CD0C-4F52-9D97-88F98E836407}" presName="item1" presStyleLbl="node1" presStyleIdx="0" presStyleCnt="3">
        <dgm:presLayoutVars>
          <dgm:bulletEnabled val="1"/>
        </dgm:presLayoutVars>
      </dgm:prSet>
      <dgm:spPr/>
    </dgm:pt>
    <dgm:pt modelId="{82188040-7F98-4067-B30E-F9A4BDAAC460}" type="pres">
      <dgm:prSet presAssocID="{8F776096-0A60-464A-B8BF-92712840A217}" presName="item2" presStyleLbl="node1" presStyleIdx="1" presStyleCnt="3">
        <dgm:presLayoutVars>
          <dgm:bulletEnabled val="1"/>
        </dgm:presLayoutVars>
      </dgm:prSet>
      <dgm:spPr/>
    </dgm:pt>
    <dgm:pt modelId="{B3CF3B0A-85AB-4FB3-9127-D6D33C66A38F}" type="pres">
      <dgm:prSet presAssocID="{586EE865-CB15-4FFB-9835-6149279319B1}" presName="item3" presStyleLbl="node1" presStyleIdx="2" presStyleCnt="3">
        <dgm:presLayoutVars>
          <dgm:bulletEnabled val="1"/>
        </dgm:presLayoutVars>
      </dgm:prSet>
      <dgm:spPr/>
    </dgm:pt>
    <dgm:pt modelId="{5269FFE7-64D2-4221-90AF-15FB9FF71A10}" type="pres">
      <dgm:prSet presAssocID="{84E7004A-4998-4B10-BEF4-EAA0E4745E2C}" presName="funnel" presStyleLbl="trAlignAcc1" presStyleIdx="0" presStyleCnt="1"/>
      <dgm:spPr/>
    </dgm:pt>
  </dgm:ptLst>
  <dgm:cxnLst>
    <dgm:cxn modelId="{C6504F05-08D2-4D90-BF94-1319BE6822FE}" type="presOf" srcId="{8F776096-0A60-464A-B8BF-92712840A217}" destId="{132A41C4-ABF4-4495-83FB-7E3AED9A9DA0}" srcOrd="0" destOrd="0" presId="urn:microsoft.com/office/officeart/2005/8/layout/funnel1"/>
    <dgm:cxn modelId="{A31FBC1B-D9E7-4F1B-AB98-E8647C8F4DDF}" type="presOf" srcId="{B4716855-CD0C-4F52-9D97-88F98E836407}" destId="{82188040-7F98-4067-B30E-F9A4BDAAC460}" srcOrd="0" destOrd="0" presId="urn:microsoft.com/office/officeart/2005/8/layout/funnel1"/>
    <dgm:cxn modelId="{899B4044-3DFE-439D-A59F-C182A104C147}" srcId="{84E7004A-4998-4B10-BEF4-EAA0E4745E2C}" destId="{099448F8-DB8D-4938-9D10-7DC19C32EEAE}" srcOrd="0" destOrd="0" parTransId="{A65D4773-4D86-4070-B423-0DE54A66BF13}" sibTransId="{87057EEE-EC71-4204-BDC1-BD1F9B3C1B5E}"/>
    <dgm:cxn modelId="{D14A6864-EC80-4C46-AF39-061796EEA0A7}" srcId="{84E7004A-4998-4B10-BEF4-EAA0E4745E2C}" destId="{586EE865-CB15-4FFB-9835-6149279319B1}" srcOrd="3" destOrd="0" parTransId="{B3AAD8BB-DE63-4543-9088-D33DB2BE5FCF}" sibTransId="{6986F8BE-1AD0-4507-86D3-E7EF93EFECED}"/>
    <dgm:cxn modelId="{F4BAF96B-C4A6-448D-A010-DAAF75F1B6D5}" type="presOf" srcId="{84E7004A-4998-4B10-BEF4-EAA0E4745E2C}" destId="{B58F8423-DD8D-4656-A29D-CA68726CD1EC}" srcOrd="0" destOrd="0" presId="urn:microsoft.com/office/officeart/2005/8/layout/funnel1"/>
    <dgm:cxn modelId="{FD8C5851-A723-46FF-B92E-A1A16E2A3939}" srcId="{84E7004A-4998-4B10-BEF4-EAA0E4745E2C}" destId="{8F776096-0A60-464A-B8BF-92712840A217}" srcOrd="2" destOrd="0" parTransId="{83625F8C-B6DA-4664-BB97-BF543479EE3B}" sibTransId="{18B32677-B080-414E-9876-51648E55D3A7}"/>
    <dgm:cxn modelId="{E9BBC759-3BA6-4C00-B0B8-59B53B7AB97E}" srcId="{84E7004A-4998-4B10-BEF4-EAA0E4745E2C}" destId="{B4716855-CD0C-4F52-9D97-88F98E836407}" srcOrd="1" destOrd="0" parTransId="{F10E2D83-0D1C-452B-9407-C811A7575512}" sibTransId="{54ABF720-15C6-4087-92CF-DFBC7395E9E1}"/>
    <dgm:cxn modelId="{BBB98290-202C-4A38-94E5-E29176B2314A}" type="presOf" srcId="{586EE865-CB15-4FFB-9835-6149279319B1}" destId="{2549929D-9A97-475A-8DA0-4A5A7FB284C0}" srcOrd="0" destOrd="0" presId="urn:microsoft.com/office/officeart/2005/8/layout/funnel1"/>
    <dgm:cxn modelId="{C0D22FE4-2F8A-4A59-9EC0-36D789D02140}" type="presOf" srcId="{099448F8-DB8D-4938-9D10-7DC19C32EEAE}" destId="{B3CF3B0A-85AB-4FB3-9127-D6D33C66A38F}" srcOrd="0" destOrd="0" presId="urn:microsoft.com/office/officeart/2005/8/layout/funnel1"/>
    <dgm:cxn modelId="{E7B1DCE6-D013-4A19-9CDB-8879E0B053CB}" type="presParOf" srcId="{B58F8423-DD8D-4656-A29D-CA68726CD1EC}" destId="{70ACB261-39B3-4F04-96C7-45F8637A71C9}" srcOrd="0" destOrd="0" presId="urn:microsoft.com/office/officeart/2005/8/layout/funnel1"/>
    <dgm:cxn modelId="{2E5B9B75-6F8D-4110-988E-8EE652A24AFD}" type="presParOf" srcId="{B58F8423-DD8D-4656-A29D-CA68726CD1EC}" destId="{AAE59F89-6159-4A4B-BD3E-4EA8F70293FB}" srcOrd="1" destOrd="0" presId="urn:microsoft.com/office/officeart/2005/8/layout/funnel1"/>
    <dgm:cxn modelId="{CC69C823-B2E2-47E8-878C-09ECF2C9EBE9}" type="presParOf" srcId="{B58F8423-DD8D-4656-A29D-CA68726CD1EC}" destId="{2549929D-9A97-475A-8DA0-4A5A7FB284C0}" srcOrd="2" destOrd="0" presId="urn:microsoft.com/office/officeart/2005/8/layout/funnel1"/>
    <dgm:cxn modelId="{C66C87B5-C027-4D27-9E2F-E4DE439454EC}" type="presParOf" srcId="{B58F8423-DD8D-4656-A29D-CA68726CD1EC}" destId="{132A41C4-ABF4-4495-83FB-7E3AED9A9DA0}" srcOrd="3" destOrd="0" presId="urn:microsoft.com/office/officeart/2005/8/layout/funnel1"/>
    <dgm:cxn modelId="{86606C7A-6653-4E3C-96A3-5A44F711363A}" type="presParOf" srcId="{B58F8423-DD8D-4656-A29D-CA68726CD1EC}" destId="{82188040-7F98-4067-B30E-F9A4BDAAC460}" srcOrd="4" destOrd="0" presId="urn:microsoft.com/office/officeart/2005/8/layout/funnel1"/>
    <dgm:cxn modelId="{C0BCB31C-5A27-48B5-8956-7B6A652E941D}" type="presParOf" srcId="{B58F8423-DD8D-4656-A29D-CA68726CD1EC}" destId="{B3CF3B0A-85AB-4FB3-9127-D6D33C66A38F}" srcOrd="5" destOrd="0" presId="urn:microsoft.com/office/officeart/2005/8/layout/funnel1"/>
    <dgm:cxn modelId="{D4815548-AD6D-4DCE-9276-3A17E23BCFF1}" type="presParOf" srcId="{B58F8423-DD8D-4656-A29D-CA68726CD1EC}" destId="{5269FFE7-64D2-4221-90AF-15FB9FF71A1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D5A48-B7AD-4F1F-8DA8-6CD4637C4C7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082BE17-3B5C-4AAC-AE87-88D49C94A893}">
      <dgm:prSet phldrT="[Texto]"/>
      <dgm:spPr/>
      <dgm:t>
        <a:bodyPr/>
        <a:lstStyle/>
        <a:p>
          <a:r>
            <a:rPr lang="es-ES" dirty="0"/>
            <a:t>Paquete de datos</a:t>
          </a:r>
        </a:p>
      </dgm:t>
    </dgm:pt>
    <dgm:pt modelId="{321CB07D-6792-48F8-B6A4-DD74D8D6C109}" type="parTrans" cxnId="{C72FF0D8-9A0A-45EE-8F95-C505E6452CB2}">
      <dgm:prSet/>
      <dgm:spPr/>
      <dgm:t>
        <a:bodyPr/>
        <a:lstStyle/>
        <a:p>
          <a:endParaRPr lang="es-ES"/>
        </a:p>
      </dgm:t>
    </dgm:pt>
    <dgm:pt modelId="{D93FCB66-FBF1-4DCE-8A57-0E083328D421}" type="sibTrans" cxnId="{C72FF0D8-9A0A-45EE-8F95-C505E6452CB2}">
      <dgm:prSet/>
      <dgm:spPr/>
      <dgm:t>
        <a:bodyPr/>
        <a:lstStyle/>
        <a:p>
          <a:endParaRPr lang="es-ES"/>
        </a:p>
      </dgm:t>
    </dgm:pt>
    <dgm:pt modelId="{2C044D1F-A112-47B1-885D-28F8AA20ACAB}">
      <dgm:prSet phldrT="[Texto]"/>
      <dgm:spPr/>
      <dgm:t>
        <a:bodyPr/>
        <a:lstStyle/>
        <a:p>
          <a:r>
            <a:rPr lang="es-ES" dirty="0"/>
            <a:t>Visualizador</a:t>
          </a:r>
        </a:p>
      </dgm:t>
    </dgm:pt>
    <dgm:pt modelId="{F9429384-E602-4F19-8A6F-F7CE4267045A}" type="parTrans" cxnId="{95D1D408-B556-47BB-ABDC-318EB60DFB69}">
      <dgm:prSet/>
      <dgm:spPr/>
      <dgm:t>
        <a:bodyPr/>
        <a:lstStyle/>
        <a:p>
          <a:endParaRPr lang="es-ES"/>
        </a:p>
      </dgm:t>
    </dgm:pt>
    <dgm:pt modelId="{1B9F2935-1650-4786-8066-ECE913C00C97}" type="sibTrans" cxnId="{95D1D408-B556-47BB-ABDC-318EB60DFB69}">
      <dgm:prSet/>
      <dgm:spPr/>
      <dgm:t>
        <a:bodyPr/>
        <a:lstStyle/>
        <a:p>
          <a:endParaRPr lang="es-ES"/>
        </a:p>
      </dgm:t>
    </dgm:pt>
    <dgm:pt modelId="{F52BA733-5AA6-4E05-92FC-40AF3349BD76}">
      <dgm:prSet phldrT="[Texto]"/>
      <dgm:spPr/>
      <dgm:t>
        <a:bodyPr/>
        <a:lstStyle/>
        <a:p>
          <a:r>
            <a:rPr lang="es-ES" dirty="0"/>
            <a:t>Visualización</a:t>
          </a:r>
        </a:p>
      </dgm:t>
    </dgm:pt>
    <dgm:pt modelId="{2C8CDC32-8359-45E4-9481-03AAD8AEB2EC}" type="parTrans" cxnId="{8C38457B-ACA6-433E-BAD7-8ACDC9DFC1FC}">
      <dgm:prSet/>
      <dgm:spPr/>
      <dgm:t>
        <a:bodyPr/>
        <a:lstStyle/>
        <a:p>
          <a:endParaRPr lang="es-ES"/>
        </a:p>
      </dgm:t>
    </dgm:pt>
    <dgm:pt modelId="{2CDA5CD1-6184-4CD7-9E63-F2212F11EB86}" type="sibTrans" cxnId="{8C38457B-ACA6-433E-BAD7-8ACDC9DFC1FC}">
      <dgm:prSet/>
      <dgm:spPr/>
      <dgm:t>
        <a:bodyPr/>
        <a:lstStyle/>
        <a:p>
          <a:endParaRPr lang="es-ES"/>
        </a:p>
      </dgm:t>
    </dgm:pt>
    <dgm:pt modelId="{791A5C26-B238-4E9F-B130-C037144CBD7A}" type="pres">
      <dgm:prSet presAssocID="{DF3D5A48-B7AD-4F1F-8DA8-6CD4637C4C7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CFE29A3-1BDE-477E-B6B0-97C3FA5375FF}" type="pres">
      <dgm:prSet presAssocID="{5082BE17-3B5C-4AAC-AE87-88D49C94A893}" presName="Accent1" presStyleCnt="0"/>
      <dgm:spPr/>
    </dgm:pt>
    <dgm:pt modelId="{0B28CEF2-4A4B-46EB-961C-07D00E42DE5A}" type="pres">
      <dgm:prSet presAssocID="{5082BE17-3B5C-4AAC-AE87-88D49C94A893}" presName="Accent" presStyleLbl="node1" presStyleIdx="0" presStyleCnt="3"/>
      <dgm:spPr/>
    </dgm:pt>
    <dgm:pt modelId="{31E0DB04-7573-4428-8C3A-613D83A03F31}" type="pres">
      <dgm:prSet presAssocID="{5082BE17-3B5C-4AAC-AE87-88D49C94A89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C148FC3-A122-4350-8C2C-4D07D0112D3D}" type="pres">
      <dgm:prSet presAssocID="{2C044D1F-A112-47B1-885D-28F8AA20ACAB}" presName="Accent2" presStyleCnt="0"/>
      <dgm:spPr/>
    </dgm:pt>
    <dgm:pt modelId="{8984D6E7-4828-4AAD-96F7-DD13EAD832BA}" type="pres">
      <dgm:prSet presAssocID="{2C044D1F-A112-47B1-885D-28F8AA20ACAB}" presName="Accent" presStyleLbl="node1" presStyleIdx="1" presStyleCnt="3"/>
      <dgm:spPr/>
    </dgm:pt>
    <dgm:pt modelId="{FDB65B96-C460-4181-8135-CB1C3467E1ED}" type="pres">
      <dgm:prSet presAssocID="{2C044D1F-A112-47B1-885D-28F8AA20ACA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B785CAF-B4FA-440E-9CFA-2AE8A560973A}" type="pres">
      <dgm:prSet presAssocID="{F52BA733-5AA6-4E05-92FC-40AF3349BD76}" presName="Accent3" presStyleCnt="0"/>
      <dgm:spPr/>
    </dgm:pt>
    <dgm:pt modelId="{EE6B8523-3429-46FD-9D23-9B68E685A89E}" type="pres">
      <dgm:prSet presAssocID="{F52BA733-5AA6-4E05-92FC-40AF3349BD76}" presName="Accent" presStyleLbl="node1" presStyleIdx="2" presStyleCnt="3"/>
      <dgm:spPr/>
    </dgm:pt>
    <dgm:pt modelId="{9DFAC1BF-F179-4381-A285-2067AD40F97B}" type="pres">
      <dgm:prSet presAssocID="{F52BA733-5AA6-4E05-92FC-40AF3349BD7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5D1D408-B556-47BB-ABDC-318EB60DFB69}" srcId="{DF3D5A48-B7AD-4F1F-8DA8-6CD4637C4C76}" destId="{2C044D1F-A112-47B1-885D-28F8AA20ACAB}" srcOrd="1" destOrd="0" parTransId="{F9429384-E602-4F19-8A6F-F7CE4267045A}" sibTransId="{1B9F2935-1650-4786-8066-ECE913C00C97}"/>
    <dgm:cxn modelId="{F57D5726-2741-493F-B0B2-22D9E6162DE8}" type="presOf" srcId="{2C044D1F-A112-47B1-885D-28F8AA20ACAB}" destId="{FDB65B96-C460-4181-8135-CB1C3467E1ED}" srcOrd="0" destOrd="0" presId="urn:microsoft.com/office/officeart/2009/layout/CircleArrowProcess"/>
    <dgm:cxn modelId="{9BDFE754-E092-410F-8353-A243863D4201}" type="presOf" srcId="{DF3D5A48-B7AD-4F1F-8DA8-6CD4637C4C76}" destId="{791A5C26-B238-4E9F-B130-C037144CBD7A}" srcOrd="0" destOrd="0" presId="urn:microsoft.com/office/officeart/2009/layout/CircleArrowProcess"/>
    <dgm:cxn modelId="{8C38457B-ACA6-433E-BAD7-8ACDC9DFC1FC}" srcId="{DF3D5A48-B7AD-4F1F-8DA8-6CD4637C4C76}" destId="{F52BA733-5AA6-4E05-92FC-40AF3349BD76}" srcOrd="2" destOrd="0" parTransId="{2C8CDC32-8359-45E4-9481-03AAD8AEB2EC}" sibTransId="{2CDA5CD1-6184-4CD7-9E63-F2212F11EB86}"/>
    <dgm:cxn modelId="{39F9CB9B-FA5C-4B91-81DB-BCF5115C15C6}" type="presOf" srcId="{5082BE17-3B5C-4AAC-AE87-88D49C94A893}" destId="{31E0DB04-7573-4428-8C3A-613D83A03F31}" srcOrd="0" destOrd="0" presId="urn:microsoft.com/office/officeart/2009/layout/CircleArrowProcess"/>
    <dgm:cxn modelId="{2A9D90C1-FD95-41BD-B4D3-A00465B31EE6}" type="presOf" srcId="{F52BA733-5AA6-4E05-92FC-40AF3349BD76}" destId="{9DFAC1BF-F179-4381-A285-2067AD40F97B}" srcOrd="0" destOrd="0" presId="urn:microsoft.com/office/officeart/2009/layout/CircleArrowProcess"/>
    <dgm:cxn modelId="{C72FF0D8-9A0A-45EE-8F95-C505E6452CB2}" srcId="{DF3D5A48-B7AD-4F1F-8DA8-6CD4637C4C76}" destId="{5082BE17-3B5C-4AAC-AE87-88D49C94A893}" srcOrd="0" destOrd="0" parTransId="{321CB07D-6792-48F8-B6A4-DD74D8D6C109}" sibTransId="{D93FCB66-FBF1-4DCE-8A57-0E083328D421}"/>
    <dgm:cxn modelId="{FB50E688-96C4-4B18-B02F-582291A966D9}" type="presParOf" srcId="{791A5C26-B238-4E9F-B130-C037144CBD7A}" destId="{BCFE29A3-1BDE-477E-B6B0-97C3FA5375FF}" srcOrd="0" destOrd="0" presId="urn:microsoft.com/office/officeart/2009/layout/CircleArrowProcess"/>
    <dgm:cxn modelId="{BB23B9E7-64D1-458E-8C34-16C8B698E5A0}" type="presParOf" srcId="{BCFE29A3-1BDE-477E-B6B0-97C3FA5375FF}" destId="{0B28CEF2-4A4B-46EB-961C-07D00E42DE5A}" srcOrd="0" destOrd="0" presId="urn:microsoft.com/office/officeart/2009/layout/CircleArrowProcess"/>
    <dgm:cxn modelId="{BC1BBB9A-5B55-44F9-801D-BC3E11EA02AB}" type="presParOf" srcId="{791A5C26-B238-4E9F-B130-C037144CBD7A}" destId="{31E0DB04-7573-4428-8C3A-613D83A03F31}" srcOrd="1" destOrd="0" presId="urn:microsoft.com/office/officeart/2009/layout/CircleArrowProcess"/>
    <dgm:cxn modelId="{5BDE449D-C42D-4979-A7DF-6868CFD9A7CB}" type="presParOf" srcId="{791A5C26-B238-4E9F-B130-C037144CBD7A}" destId="{0C148FC3-A122-4350-8C2C-4D07D0112D3D}" srcOrd="2" destOrd="0" presId="urn:microsoft.com/office/officeart/2009/layout/CircleArrowProcess"/>
    <dgm:cxn modelId="{35F866E5-82D7-4318-8C2A-E5D236CE8C6F}" type="presParOf" srcId="{0C148FC3-A122-4350-8C2C-4D07D0112D3D}" destId="{8984D6E7-4828-4AAD-96F7-DD13EAD832BA}" srcOrd="0" destOrd="0" presId="urn:microsoft.com/office/officeart/2009/layout/CircleArrowProcess"/>
    <dgm:cxn modelId="{D03BA212-7EFD-4FA4-9CC8-FC7BE58CF993}" type="presParOf" srcId="{791A5C26-B238-4E9F-B130-C037144CBD7A}" destId="{FDB65B96-C460-4181-8135-CB1C3467E1ED}" srcOrd="3" destOrd="0" presId="urn:microsoft.com/office/officeart/2009/layout/CircleArrowProcess"/>
    <dgm:cxn modelId="{8A6595AE-3CF8-427D-A0FB-E772D06FD8D3}" type="presParOf" srcId="{791A5C26-B238-4E9F-B130-C037144CBD7A}" destId="{DB785CAF-B4FA-440E-9CFA-2AE8A560973A}" srcOrd="4" destOrd="0" presId="urn:microsoft.com/office/officeart/2009/layout/CircleArrowProcess"/>
    <dgm:cxn modelId="{2E8A7502-4652-4EFC-9031-A6BA37FC2202}" type="presParOf" srcId="{DB785CAF-B4FA-440E-9CFA-2AE8A560973A}" destId="{EE6B8523-3429-46FD-9D23-9B68E685A89E}" srcOrd="0" destOrd="0" presId="urn:microsoft.com/office/officeart/2009/layout/CircleArrowProcess"/>
    <dgm:cxn modelId="{1F7C8839-52B3-4E2D-903E-E8E1083929CA}" type="presParOf" srcId="{791A5C26-B238-4E9F-B130-C037144CBD7A}" destId="{9DFAC1BF-F179-4381-A285-2067AD40F97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CB261-39B3-4F04-96C7-45F8637A71C9}">
      <dsp:nvSpPr>
        <dsp:cNvPr id="0" name=""/>
        <dsp:cNvSpPr/>
      </dsp:nvSpPr>
      <dsp:spPr>
        <a:xfrm>
          <a:off x="2147405" y="637678"/>
          <a:ext cx="7847457" cy="272531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59F89-6159-4A4B-BD3E-4EA8F70293FB}">
      <dsp:nvSpPr>
        <dsp:cNvPr id="0" name=""/>
        <dsp:cNvSpPr/>
      </dsp:nvSpPr>
      <dsp:spPr>
        <a:xfrm>
          <a:off x="5322887" y="7311059"/>
          <a:ext cx="1520825" cy="97332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9929D-9A97-475A-8DA0-4A5A7FB284C0}">
      <dsp:nvSpPr>
        <dsp:cNvPr id="0" name=""/>
        <dsp:cNvSpPr/>
      </dsp:nvSpPr>
      <dsp:spPr>
        <a:xfrm>
          <a:off x="2466389" y="8392818"/>
          <a:ext cx="7299960" cy="1824990"/>
        </a:xfrm>
        <a:prstGeom prst="rect">
          <a:avLst/>
        </a:prstGeom>
        <a:solidFill>
          <a:srgbClr val="0365C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>
              <a:solidFill>
                <a:srgbClr val="FFFFFF"/>
              </a:solidFill>
              <a:latin typeface="Helvetica Light"/>
              <a:ea typeface="Helvetica Light"/>
              <a:cs typeface="Helvetica Light"/>
            </a:rPr>
            <a:t>Fácil comprensión y asimilación de datos</a:t>
          </a:r>
        </a:p>
      </dsp:txBody>
      <dsp:txXfrm>
        <a:off x="2466389" y="8392818"/>
        <a:ext cx="7299960" cy="1824990"/>
      </dsp:txXfrm>
    </dsp:sp>
    <dsp:sp modelId="{132A41C4-ABF4-4495-83FB-7E3AED9A9DA0}">
      <dsp:nvSpPr>
        <dsp:cNvPr id="0" name=""/>
        <dsp:cNvSpPr/>
      </dsp:nvSpPr>
      <dsp:spPr>
        <a:xfrm>
          <a:off x="5000473" y="3573479"/>
          <a:ext cx="2737485" cy="2737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Hurtos</a:t>
          </a:r>
        </a:p>
      </dsp:txBody>
      <dsp:txXfrm>
        <a:off x="5401368" y="3974374"/>
        <a:ext cx="1935695" cy="1935695"/>
      </dsp:txXfrm>
    </dsp:sp>
    <dsp:sp modelId="{82188040-7F98-4067-B30E-F9A4BDAAC460}">
      <dsp:nvSpPr>
        <dsp:cNvPr id="0" name=""/>
        <dsp:cNvSpPr/>
      </dsp:nvSpPr>
      <dsp:spPr>
        <a:xfrm>
          <a:off x="3041650" y="1519757"/>
          <a:ext cx="2737485" cy="2737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Líneas</a:t>
          </a:r>
        </a:p>
      </dsp:txBody>
      <dsp:txXfrm>
        <a:off x="3442545" y="1920652"/>
        <a:ext cx="1935695" cy="1935695"/>
      </dsp:txXfrm>
    </dsp:sp>
    <dsp:sp modelId="{B3CF3B0A-85AB-4FB3-9127-D6D33C66A38F}">
      <dsp:nvSpPr>
        <dsp:cNvPr id="0" name=""/>
        <dsp:cNvSpPr/>
      </dsp:nvSpPr>
      <dsp:spPr>
        <a:xfrm>
          <a:off x="5839968" y="857894"/>
          <a:ext cx="2737485" cy="27374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Marcas</a:t>
          </a:r>
        </a:p>
      </dsp:txBody>
      <dsp:txXfrm>
        <a:off x="6240863" y="1258789"/>
        <a:ext cx="1935695" cy="1935695"/>
      </dsp:txXfrm>
    </dsp:sp>
    <dsp:sp modelId="{5269FFE7-64D2-4221-90AF-15FB9FF71A10}">
      <dsp:nvSpPr>
        <dsp:cNvPr id="0" name=""/>
        <dsp:cNvSpPr/>
      </dsp:nvSpPr>
      <dsp:spPr>
        <a:xfrm>
          <a:off x="1824990" y="303097"/>
          <a:ext cx="8516620" cy="68132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8CEF2-4A4B-46EB-961C-07D00E42DE5A}">
      <dsp:nvSpPr>
        <dsp:cNvPr id="0" name=""/>
        <dsp:cNvSpPr/>
      </dsp:nvSpPr>
      <dsp:spPr>
        <a:xfrm>
          <a:off x="6244255" y="0"/>
          <a:ext cx="5216298" cy="52170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0DB04-7573-4428-8C3A-613D83A03F31}">
      <dsp:nvSpPr>
        <dsp:cNvPr id="0" name=""/>
        <dsp:cNvSpPr/>
      </dsp:nvSpPr>
      <dsp:spPr>
        <a:xfrm>
          <a:off x="7397228" y="1883528"/>
          <a:ext cx="2898596" cy="144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 dirty="0"/>
            <a:t>Paquete de datos</a:t>
          </a:r>
        </a:p>
      </dsp:txBody>
      <dsp:txXfrm>
        <a:off x="7397228" y="1883528"/>
        <a:ext cx="2898596" cy="1448951"/>
      </dsp:txXfrm>
    </dsp:sp>
    <dsp:sp modelId="{8984D6E7-4828-4AAD-96F7-DD13EAD832BA}">
      <dsp:nvSpPr>
        <dsp:cNvPr id="0" name=""/>
        <dsp:cNvSpPr/>
      </dsp:nvSpPr>
      <dsp:spPr>
        <a:xfrm>
          <a:off x="4795446" y="2997606"/>
          <a:ext cx="5216298" cy="52170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65B96-C460-4181-8135-CB1C3467E1ED}">
      <dsp:nvSpPr>
        <dsp:cNvPr id="0" name=""/>
        <dsp:cNvSpPr/>
      </dsp:nvSpPr>
      <dsp:spPr>
        <a:xfrm>
          <a:off x="5954297" y="4898474"/>
          <a:ext cx="2898596" cy="144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 dirty="0"/>
            <a:t>Visualizador</a:t>
          </a:r>
        </a:p>
      </dsp:txBody>
      <dsp:txXfrm>
        <a:off x="5954297" y="4898474"/>
        <a:ext cx="2898596" cy="1448951"/>
      </dsp:txXfrm>
    </dsp:sp>
    <dsp:sp modelId="{EE6B8523-3429-46FD-9D23-9B68E685A89E}">
      <dsp:nvSpPr>
        <dsp:cNvPr id="0" name=""/>
        <dsp:cNvSpPr/>
      </dsp:nvSpPr>
      <dsp:spPr>
        <a:xfrm>
          <a:off x="6615518" y="6353928"/>
          <a:ext cx="4481608" cy="448340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AC1BF-F179-4381-A285-2067AD40F97B}">
      <dsp:nvSpPr>
        <dsp:cNvPr id="0" name=""/>
        <dsp:cNvSpPr/>
      </dsp:nvSpPr>
      <dsp:spPr>
        <a:xfrm>
          <a:off x="7404085" y="7917755"/>
          <a:ext cx="2898596" cy="1448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 dirty="0"/>
            <a:t>Visualización</a:t>
          </a:r>
        </a:p>
      </dsp:txBody>
      <dsp:txXfrm>
        <a:off x="7404085" y="7917755"/>
        <a:ext cx="2898596" cy="1448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973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126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499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246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878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E524C47-45E7-384E-87A1-903C80DE76E6}" type="datetimeFigureOut">
              <a:rPr lang="es-ES_tradnl" smtClean="0"/>
              <a:t>03/08/2017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785527" y="13010554"/>
            <a:ext cx="795088" cy="513601"/>
          </a:xfrm>
        </p:spPr>
        <p:txBody>
          <a:bodyPr/>
          <a:lstStyle/>
          <a:p>
            <a:fld id="{FA1BCB2F-769B-594B-9FED-9E2CB79D7F4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790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995421" y="8179593"/>
            <a:ext cx="15609095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406062" y="11430000"/>
            <a:ext cx="15609095" cy="884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4730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s://www.datos.gov.co/Seguridad-y-Defensa/Hurto-De-Automotores-2017/e8fq-ynpd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www.datos.gov.co/Ambiente-y-Desarrollo-Sostenible/Cadena-Productiva-de-Mora/ixuf-5cg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hyperlink" Target="https://www.datos.gov.co/Ambiente-y-Desarrollo-Sostenible/Gr-fica-de-Cadena-Productiva-de-Mora-De-Roncesvall/6zn6-scg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www.datos.gov.co/Seguridad-y-Defensa/Lesiones-Accidentes-Transito-2017-2/vrun-4et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tos.gov.co/Seguridad-y-Defensa/Lesiones-Accidentes-Transito-2017-2-Grafica/x494-g9d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www.datos.gov.co/Salud-y-Protecci-n-Social/SIVICAP-Geo-Localizado-2015/y2rm-38qj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20.png"/><Relationship Id="rId4" Type="http://schemas.openxmlformats.org/officeDocument/2006/relationships/image" Target="../media/image40.png"/><Relationship Id="rId9" Type="http://schemas.openxmlformats.org/officeDocument/2006/relationships/hyperlink" Target="https://www.datos.gov.co/Salud-y-Protecci-n-Social/Mapa-de-Calor-Calidad-del-Agua-2015/rzdg-k53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image" Target="../media/image4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public.tableau.com/views/HurtodeVehiculosPrimerTrimestre2017/HurtodeVehculosPrimerTrimestre2017?:embed=y&amp;:display_count=yes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58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55.png"/><Relationship Id="rId1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public.tableau.com/shared/K4J84SQCJ?:display_count=y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Shape 98"/>
          <p:cNvSpPr/>
          <p:nvPr/>
        </p:nvSpPr>
        <p:spPr>
          <a:xfrm>
            <a:off x="9532834" y="8443376"/>
            <a:ext cx="1219940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>
            <a:lvl1pPr defTabSz="855877">
              <a:defRPr sz="8000">
                <a:solidFill>
                  <a:srgbClr val="FFFFFF"/>
                </a:solidFill>
                <a:latin typeface="BebasNeueBook"/>
                <a:ea typeface="BebasNeueBook"/>
                <a:cs typeface="BebasNeueBook"/>
                <a:sym typeface="BebasNeueBook"/>
              </a:defRPr>
            </a:lvl1pPr>
          </a:lstStyle>
          <a:p>
            <a:r>
              <a:rPr lang="es-CO" sz="6000" b="1">
                <a:latin typeface="Work Sans" charset="0"/>
                <a:ea typeface="Work Sans" charset="0"/>
                <a:cs typeface="Work Sans" charset="0"/>
              </a:rPr>
              <a:t>Datos Abiertos Colombia</a:t>
            </a:r>
            <a:endParaRPr sz="6000" b="1" dirty="0"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1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3" y="3969301"/>
            <a:ext cx="5421084" cy="7808855"/>
          </a:xfrm>
          <a:prstGeom prst="rect">
            <a:avLst/>
          </a:prstGeom>
          <a:solidFill>
            <a:srgbClr val="592F82"/>
          </a:solidFill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9" y="3969302"/>
            <a:ext cx="17136098" cy="7770932"/>
          </a:xfrm>
          <a:prstGeom prst="rect">
            <a:avLst/>
          </a:prstGeom>
          <a:solidFill>
            <a:srgbClr val="592F82"/>
          </a:solidFill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4" name="Shape 99"/>
          <p:cNvSpPr/>
          <p:nvPr/>
        </p:nvSpPr>
        <p:spPr>
          <a:xfrm>
            <a:off x="6733714" y="3984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Plataforma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6729927" y="1574782"/>
            <a:ext cx="12269274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Datos Abiertos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893" y="4083605"/>
            <a:ext cx="16859250" cy="7524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86929" y="5061536"/>
            <a:ext cx="5101770" cy="66513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6929" y="4083605"/>
            <a:ext cx="5101770" cy="10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6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99"/>
          <p:cNvSpPr/>
          <p:nvPr/>
        </p:nvSpPr>
        <p:spPr>
          <a:xfrm>
            <a:off x="996889" y="4894409"/>
            <a:ext cx="22390222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9600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3. Que es visualizar datos</a:t>
            </a: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6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Que es Visualizar datos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77" t="721" r="38535"/>
          <a:stretch/>
        </p:blipFill>
        <p:spPr>
          <a:xfrm>
            <a:off x="11195539" y="4313723"/>
            <a:ext cx="12356123" cy="6770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ctángulo 18"/>
          <p:cNvSpPr/>
          <p:nvPr/>
        </p:nvSpPr>
        <p:spPr>
          <a:xfrm>
            <a:off x="1529252" y="4734567"/>
            <a:ext cx="899807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sz="11500" dirty="0">
                <a:solidFill>
                  <a:srgbClr val="5F5F5F"/>
                </a:solidFill>
                <a:latin typeface="Open Sans"/>
              </a:rPr>
              <a:t>Hurto De Automotores 2017</a:t>
            </a:r>
          </a:p>
        </p:txBody>
      </p:sp>
      <p:pic>
        <p:nvPicPr>
          <p:cNvPr id="2050" name="Picture 2" descr="Image result for UR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90" y="12661228"/>
            <a:ext cx="920261" cy="8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2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815" y="2563216"/>
            <a:ext cx="13440535" cy="111527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Básico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33714" y="1450681"/>
            <a:ext cx="14555394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Metodología de visualización en </a:t>
            </a:r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Socrata</a:t>
            </a:r>
            <a:endParaRPr lang="es-ES_tradnl" sz="66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650413" y="2842255"/>
          <a:ext cx="12166601" cy="1021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662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99"/>
          <p:cNvSpPr/>
          <p:nvPr/>
        </p:nvSpPr>
        <p:spPr>
          <a:xfrm>
            <a:off x="996889" y="4894409"/>
            <a:ext cx="22390222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9600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3. Nivel </a:t>
            </a:r>
            <a:r>
              <a:rPr lang="es-ES_tradnl" sz="9600" dirty="0" err="1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Basico</a:t>
            </a:r>
            <a:endParaRPr lang="es-ES_tradnl" sz="9600" dirty="0">
              <a:solidFill>
                <a:schemeClr val="bg1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0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Básico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33714" y="1450681"/>
            <a:ext cx="14555394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Metodología de visualización en </a:t>
            </a:r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Socrata</a:t>
            </a:r>
            <a:endParaRPr lang="es-ES_tradnl" sz="66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2" name="Rectángulo: esquinas redondeadas 21"/>
          <p:cNvSpPr/>
          <p:nvPr/>
        </p:nvSpPr>
        <p:spPr>
          <a:xfrm>
            <a:off x="2303819" y="7187441"/>
            <a:ext cx="3102420" cy="1521692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50800" cap="flat">
            <a:solidFill>
              <a:schemeClr val="accent6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CO" sz="4000" dirty="0">
                <a:solidFill>
                  <a:schemeClr val="accent6">
                    <a:lumMod val="75000"/>
                  </a:schemeClr>
                </a:solidFill>
              </a:rPr>
              <a:t>Conjunto de Datos</a:t>
            </a:r>
          </a:p>
        </p:txBody>
      </p:sp>
      <p:sp>
        <p:nvSpPr>
          <p:cNvPr id="23" name="Diagrama de flujo: decisión 22"/>
          <p:cNvSpPr/>
          <p:nvPr/>
        </p:nvSpPr>
        <p:spPr>
          <a:xfrm>
            <a:off x="7338642" y="6342225"/>
            <a:ext cx="3938954" cy="3212124"/>
          </a:xfrm>
          <a:prstGeom prst="flowChartDecision">
            <a:avLst/>
          </a:prstGeom>
          <a:solidFill>
            <a:schemeClr val="bg1">
              <a:lumMod val="95000"/>
              <a:alpha val="0"/>
            </a:schemeClr>
          </a:solidFill>
          <a:ln w="57150" cap="flat">
            <a:solidFill>
              <a:schemeClr val="accent6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endParaRPr lang="es-CO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817749" y="6964387"/>
            <a:ext cx="2957292" cy="2014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>
                <a:solidFill>
                  <a:schemeClr val="accent6">
                    <a:lumMod val="75000"/>
                  </a:schemeClr>
                </a:solidFill>
              </a:rPr>
              <a:t>Necesito transformar la </a:t>
            </a:r>
            <a:r>
              <a:rPr lang="es-CO" sz="4000" dirty="0" err="1">
                <a:solidFill>
                  <a:schemeClr val="accent6">
                    <a:lumMod val="75000"/>
                  </a:schemeClr>
                </a:solidFill>
              </a:rPr>
              <a:t>info</a:t>
            </a:r>
            <a:r>
              <a:rPr lang="es-CO" sz="4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6" name="Rectángulo: esquinas redondeadas 25"/>
          <p:cNvSpPr/>
          <p:nvPr/>
        </p:nvSpPr>
        <p:spPr>
          <a:xfrm>
            <a:off x="12413936" y="4784720"/>
            <a:ext cx="3102420" cy="840655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50800" cap="flat">
            <a:solidFill>
              <a:schemeClr val="accent6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CO" sz="4000" dirty="0">
                <a:solidFill>
                  <a:schemeClr val="accent6">
                    <a:lumMod val="75000"/>
                  </a:schemeClr>
                </a:solidFill>
              </a:rPr>
              <a:t>Filtrar</a:t>
            </a:r>
          </a:p>
        </p:txBody>
      </p:sp>
      <p:sp>
        <p:nvSpPr>
          <p:cNvPr id="27" name="Rectángulo: esquinas redondeadas 26"/>
          <p:cNvSpPr/>
          <p:nvPr/>
        </p:nvSpPr>
        <p:spPr>
          <a:xfrm>
            <a:off x="18521659" y="4784720"/>
            <a:ext cx="3102420" cy="840655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50800" cap="flat">
            <a:solidFill>
              <a:schemeClr val="accent6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CO" sz="4000" dirty="0">
                <a:solidFill>
                  <a:schemeClr val="accent6">
                    <a:lumMod val="75000"/>
                  </a:schemeClr>
                </a:solidFill>
              </a:rPr>
              <a:t>Visualizar</a:t>
            </a:r>
          </a:p>
        </p:txBody>
      </p:sp>
      <p:sp>
        <p:nvSpPr>
          <p:cNvPr id="29" name="Rectángulo: esquinas redondeadas 28"/>
          <p:cNvSpPr/>
          <p:nvPr/>
        </p:nvSpPr>
        <p:spPr>
          <a:xfrm>
            <a:off x="12413936" y="10210843"/>
            <a:ext cx="3102420" cy="840655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ln w="50800" cap="flat">
            <a:solidFill>
              <a:schemeClr val="accent6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CO" sz="4000" dirty="0">
                <a:solidFill>
                  <a:schemeClr val="accent6">
                    <a:lumMod val="75000"/>
                  </a:schemeClr>
                </a:solidFill>
              </a:rPr>
              <a:t>Visualizar</a:t>
            </a:r>
          </a:p>
        </p:txBody>
      </p:sp>
      <p:cxnSp>
        <p:nvCxnSpPr>
          <p:cNvPr id="31" name="Conector recto de flecha 30"/>
          <p:cNvCxnSpPr>
            <a:stCxn id="22" idx="3"/>
            <a:endCxn id="23" idx="1"/>
          </p:cNvCxnSpPr>
          <p:nvPr/>
        </p:nvCxnSpPr>
        <p:spPr>
          <a:xfrm>
            <a:off x="5406239" y="7948287"/>
            <a:ext cx="1932403" cy="0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Conector: angular 34"/>
          <p:cNvCxnSpPr>
            <a:stCxn id="23" idx="0"/>
            <a:endCxn id="26" idx="1"/>
          </p:cNvCxnSpPr>
          <p:nvPr/>
        </p:nvCxnSpPr>
        <p:spPr>
          <a:xfrm rot="5400000" flipH="1" flipV="1">
            <a:off x="10292439" y="4220729"/>
            <a:ext cx="1137177" cy="3105817"/>
          </a:xfrm>
          <a:prstGeom prst="bentConnector2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onector: angular 39"/>
          <p:cNvCxnSpPr>
            <a:stCxn id="23" idx="2"/>
            <a:endCxn id="29" idx="1"/>
          </p:cNvCxnSpPr>
          <p:nvPr/>
        </p:nvCxnSpPr>
        <p:spPr>
          <a:xfrm rot="16200000" flipH="1">
            <a:off x="10322616" y="8539851"/>
            <a:ext cx="1076822" cy="3105817"/>
          </a:xfrm>
          <a:prstGeom prst="bentConnector2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Conector recto de flecha 46"/>
          <p:cNvCxnSpPr>
            <a:stCxn id="26" idx="3"/>
            <a:endCxn id="27" idx="1"/>
          </p:cNvCxnSpPr>
          <p:nvPr/>
        </p:nvCxnSpPr>
        <p:spPr>
          <a:xfrm>
            <a:off x="15516356" y="5205048"/>
            <a:ext cx="3005303" cy="0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Rectángulo 52"/>
          <p:cNvSpPr/>
          <p:nvPr/>
        </p:nvSpPr>
        <p:spPr>
          <a:xfrm>
            <a:off x="9403436" y="5868281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/>
              <a:t>Si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9547065" y="9200407"/>
            <a:ext cx="787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92928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Básico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33714" y="1450681"/>
            <a:ext cx="14555394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Tipos de visualización en </a:t>
            </a:r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Socrata</a:t>
            </a:r>
            <a:endParaRPr lang="es-ES_tradnl" sz="66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030" y="3093436"/>
            <a:ext cx="8656026" cy="846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ángulo: esquinas redondeadas 2"/>
          <p:cNvSpPr/>
          <p:nvPr/>
        </p:nvSpPr>
        <p:spPr>
          <a:xfrm>
            <a:off x="8065476" y="5838092"/>
            <a:ext cx="2180493" cy="2391508"/>
          </a:xfrm>
          <a:prstGeom prst="roundRect">
            <a:avLst/>
          </a:prstGeom>
          <a:noFill/>
          <a:ln w="53975" cap="flat">
            <a:solidFill>
              <a:schemeClr val="accent6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Rectángulo: esquinas redondeadas 19"/>
          <p:cNvSpPr/>
          <p:nvPr/>
        </p:nvSpPr>
        <p:spPr>
          <a:xfrm>
            <a:off x="14447225" y="5838092"/>
            <a:ext cx="2180493" cy="2391508"/>
          </a:xfrm>
          <a:prstGeom prst="roundRect">
            <a:avLst/>
          </a:prstGeom>
          <a:noFill/>
          <a:ln w="53975" cap="flat">
            <a:solidFill>
              <a:schemeClr val="accent6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4213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Básico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33714" y="1450681"/>
            <a:ext cx="14555394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Ejemplo sin filtro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837" y="2754882"/>
            <a:ext cx="8656026" cy="846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ángulo 2"/>
          <p:cNvSpPr/>
          <p:nvPr/>
        </p:nvSpPr>
        <p:spPr>
          <a:xfrm>
            <a:off x="704220" y="4120672"/>
            <a:ext cx="1353766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sz="11500" dirty="0">
                <a:solidFill>
                  <a:srgbClr val="5F5F5F"/>
                </a:solidFill>
                <a:latin typeface="Open Sans"/>
              </a:rPr>
              <a:t>Cadena Productiva de Mora De Roncesvalles</a:t>
            </a:r>
          </a:p>
        </p:txBody>
      </p:sp>
      <p:pic>
        <p:nvPicPr>
          <p:cNvPr id="8" name="Picture 2" descr="Image result for UR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90" y="12661228"/>
            <a:ext cx="920261" cy="8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03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/>
          <a:srcRect l="8553" r="9916"/>
          <a:stretch/>
        </p:blipFill>
        <p:spPr>
          <a:xfrm>
            <a:off x="14040013" y="2754882"/>
            <a:ext cx="10192214" cy="8457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ángulo: esquinas redondeadas 16"/>
          <p:cNvSpPr/>
          <p:nvPr/>
        </p:nvSpPr>
        <p:spPr>
          <a:xfrm>
            <a:off x="357879" y="3055938"/>
            <a:ext cx="13653532" cy="1038931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Básico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9" name="Shape 99"/>
          <p:cNvSpPr/>
          <p:nvPr/>
        </p:nvSpPr>
        <p:spPr>
          <a:xfrm>
            <a:off x="1175726" y="4887764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1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720463" y="4650488"/>
            <a:ext cx="1508780" cy="1505306"/>
          </a:xfrm>
          <a:prstGeom prst="rect">
            <a:avLst/>
          </a:prstGeom>
        </p:spPr>
      </p:pic>
      <p:sp>
        <p:nvSpPr>
          <p:cNvPr id="13" name="Shape 99"/>
          <p:cNvSpPr/>
          <p:nvPr/>
        </p:nvSpPr>
        <p:spPr>
          <a:xfrm>
            <a:off x="1119493" y="9544822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2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642474" y="9323220"/>
            <a:ext cx="1508780" cy="1505306"/>
          </a:xfrm>
          <a:prstGeom prst="rect">
            <a:avLst/>
          </a:prstGeom>
        </p:spPr>
      </p:pic>
      <p:sp>
        <p:nvSpPr>
          <p:cNvPr id="15" name="Shape 99"/>
          <p:cNvSpPr/>
          <p:nvPr/>
        </p:nvSpPr>
        <p:spPr>
          <a:xfrm>
            <a:off x="7687171" y="7152628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4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7243934" y="9310246"/>
            <a:ext cx="1508780" cy="150530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7244758" y="4545976"/>
            <a:ext cx="1508780" cy="1505306"/>
          </a:xfrm>
          <a:prstGeom prst="rect">
            <a:avLst/>
          </a:prstGeom>
        </p:spPr>
      </p:pic>
      <p:sp>
        <p:nvSpPr>
          <p:cNvPr id="24" name="Shape 99"/>
          <p:cNvSpPr/>
          <p:nvPr/>
        </p:nvSpPr>
        <p:spPr>
          <a:xfrm>
            <a:off x="7682994" y="4766209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3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0" name="Shape 99"/>
          <p:cNvSpPr/>
          <p:nvPr/>
        </p:nvSpPr>
        <p:spPr>
          <a:xfrm>
            <a:off x="6733714" y="1450681"/>
            <a:ext cx="14555394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Ejemplo sin filtro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393" y="4267191"/>
            <a:ext cx="1911868" cy="22550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839" y="8259706"/>
            <a:ext cx="5061531" cy="37175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0214" y="4426797"/>
            <a:ext cx="5068376" cy="195268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9443" y="7083124"/>
            <a:ext cx="4999148" cy="114266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9442" y="9178942"/>
            <a:ext cx="4999148" cy="1911856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7269153" y="6928110"/>
            <a:ext cx="1508780" cy="1505306"/>
          </a:xfrm>
          <a:prstGeom prst="rect">
            <a:avLst/>
          </a:prstGeom>
        </p:spPr>
      </p:pic>
      <p:sp>
        <p:nvSpPr>
          <p:cNvPr id="29" name="Shape 99"/>
          <p:cNvSpPr/>
          <p:nvPr/>
        </p:nvSpPr>
        <p:spPr>
          <a:xfrm>
            <a:off x="7694569" y="9514705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5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26" name="Picture 2" descr="Image result for UR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90" y="12661228"/>
            <a:ext cx="920261" cy="8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82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Básico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33714" y="1450681"/>
            <a:ext cx="14555394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Ejemplo </a:t>
            </a:r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con filtro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7837" y="2754882"/>
            <a:ext cx="8656026" cy="8464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ángulo 2"/>
          <p:cNvSpPr/>
          <p:nvPr/>
        </p:nvSpPr>
        <p:spPr>
          <a:xfrm>
            <a:off x="1088377" y="4108713"/>
            <a:ext cx="1234626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sz="11500" dirty="0">
                <a:solidFill>
                  <a:srgbClr val="5F5F5F"/>
                </a:solidFill>
                <a:latin typeface="Open Sans"/>
              </a:rPr>
              <a:t>Lesiones Accidentes Transito 2017-2</a:t>
            </a:r>
          </a:p>
        </p:txBody>
      </p:sp>
      <p:sp>
        <p:nvSpPr>
          <p:cNvPr id="8" name="Rectángulo: esquinas redondeadas 7"/>
          <p:cNvSpPr/>
          <p:nvPr/>
        </p:nvSpPr>
        <p:spPr>
          <a:xfrm>
            <a:off x="14437837" y="5613698"/>
            <a:ext cx="2180493" cy="2391508"/>
          </a:xfrm>
          <a:prstGeom prst="roundRect">
            <a:avLst/>
          </a:prstGeom>
          <a:noFill/>
          <a:ln w="53975" cap="flat">
            <a:solidFill>
              <a:schemeClr val="accent6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2" descr="Image result for UR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90" y="12661228"/>
            <a:ext cx="920261" cy="8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8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99"/>
          <p:cNvSpPr/>
          <p:nvPr/>
        </p:nvSpPr>
        <p:spPr>
          <a:xfrm>
            <a:off x="996889" y="3755636"/>
            <a:ext cx="22390222" cy="4043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14800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Aprende y aplica</a:t>
            </a:r>
          </a:p>
          <a:p>
            <a:r>
              <a:rPr lang="es-ES_tradnl" sz="9600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Visualización de datos</a:t>
            </a: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8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/>
          <p:cNvSpPr/>
          <p:nvPr/>
        </p:nvSpPr>
        <p:spPr>
          <a:xfrm>
            <a:off x="296930" y="3093436"/>
            <a:ext cx="13653532" cy="1038931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Básico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48" y="3301382"/>
            <a:ext cx="4998803" cy="39990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13050" b="1619"/>
          <a:stretch/>
        </p:blipFill>
        <p:spPr>
          <a:xfrm>
            <a:off x="2562070" y="7884983"/>
            <a:ext cx="4314373" cy="5433646"/>
          </a:xfrm>
          <a:prstGeom prst="rect">
            <a:avLst/>
          </a:prstGeom>
        </p:spPr>
      </p:pic>
      <p:sp>
        <p:nvSpPr>
          <p:cNvPr id="9" name="Shape 99"/>
          <p:cNvSpPr/>
          <p:nvPr/>
        </p:nvSpPr>
        <p:spPr>
          <a:xfrm>
            <a:off x="1094259" y="4633140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1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835" y="6076487"/>
            <a:ext cx="3590925" cy="38957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642475" y="4428534"/>
            <a:ext cx="1508780" cy="1505306"/>
          </a:xfrm>
          <a:prstGeom prst="rect">
            <a:avLst/>
          </a:prstGeom>
        </p:spPr>
      </p:pic>
      <p:sp>
        <p:nvSpPr>
          <p:cNvPr id="13" name="Shape 99"/>
          <p:cNvSpPr/>
          <p:nvPr/>
        </p:nvSpPr>
        <p:spPr>
          <a:xfrm>
            <a:off x="1119493" y="9544822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2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642474" y="9323220"/>
            <a:ext cx="1508780" cy="1505306"/>
          </a:xfrm>
          <a:prstGeom prst="rect">
            <a:avLst/>
          </a:prstGeom>
        </p:spPr>
      </p:pic>
      <p:sp>
        <p:nvSpPr>
          <p:cNvPr id="15" name="Shape 99"/>
          <p:cNvSpPr/>
          <p:nvPr/>
        </p:nvSpPr>
        <p:spPr>
          <a:xfrm>
            <a:off x="8440657" y="7302736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3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7995033" y="7109849"/>
            <a:ext cx="1508780" cy="150530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97743" y="3904384"/>
            <a:ext cx="9447542" cy="796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Shape 99"/>
          <p:cNvSpPr/>
          <p:nvPr/>
        </p:nvSpPr>
        <p:spPr>
          <a:xfrm>
            <a:off x="6733714" y="1450681"/>
            <a:ext cx="14555394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Ejemplo con filtro</a:t>
            </a:r>
          </a:p>
        </p:txBody>
      </p:sp>
    </p:spTree>
    <p:extLst>
      <p:ext uri="{BB962C8B-B14F-4D97-AF65-F5344CB8AC3E}">
        <p14:creationId xmlns:p14="http://schemas.microsoft.com/office/powerpoint/2010/main" val="324768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778" y="3849485"/>
            <a:ext cx="10061057" cy="6403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ángulo: esquinas redondeadas 16"/>
          <p:cNvSpPr/>
          <p:nvPr/>
        </p:nvSpPr>
        <p:spPr>
          <a:xfrm>
            <a:off x="296930" y="3093436"/>
            <a:ext cx="13653532" cy="1038931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Básico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9" name="Shape 99"/>
          <p:cNvSpPr/>
          <p:nvPr/>
        </p:nvSpPr>
        <p:spPr>
          <a:xfrm>
            <a:off x="1094259" y="4633140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1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642475" y="4428534"/>
            <a:ext cx="1508780" cy="1505306"/>
          </a:xfrm>
          <a:prstGeom prst="rect">
            <a:avLst/>
          </a:prstGeom>
        </p:spPr>
      </p:pic>
      <p:sp>
        <p:nvSpPr>
          <p:cNvPr id="13" name="Shape 99"/>
          <p:cNvSpPr/>
          <p:nvPr/>
        </p:nvSpPr>
        <p:spPr>
          <a:xfrm>
            <a:off x="1119493" y="9544822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2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642474" y="9323220"/>
            <a:ext cx="1508780" cy="1505306"/>
          </a:xfrm>
          <a:prstGeom prst="rect">
            <a:avLst/>
          </a:prstGeom>
        </p:spPr>
      </p:pic>
      <p:sp>
        <p:nvSpPr>
          <p:cNvPr id="15" name="Shape 99"/>
          <p:cNvSpPr/>
          <p:nvPr/>
        </p:nvSpPr>
        <p:spPr>
          <a:xfrm>
            <a:off x="7659553" y="9303523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4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7244758" y="9110639"/>
            <a:ext cx="1508780" cy="15053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892" y="4061959"/>
            <a:ext cx="2409065" cy="29292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833" y="8288093"/>
            <a:ext cx="4237349" cy="355313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6320" y="4633139"/>
            <a:ext cx="4397200" cy="160353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5557" y="8041045"/>
            <a:ext cx="4373486" cy="30075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7244758" y="4545976"/>
            <a:ext cx="1508780" cy="1505306"/>
          </a:xfrm>
          <a:prstGeom prst="rect">
            <a:avLst/>
          </a:prstGeom>
        </p:spPr>
      </p:pic>
      <p:sp>
        <p:nvSpPr>
          <p:cNvPr id="24" name="Shape 99"/>
          <p:cNvSpPr/>
          <p:nvPr/>
        </p:nvSpPr>
        <p:spPr>
          <a:xfrm>
            <a:off x="7682994" y="4766209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3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7" name="Shape 99"/>
          <p:cNvSpPr/>
          <p:nvPr/>
        </p:nvSpPr>
        <p:spPr>
          <a:xfrm>
            <a:off x="6733714" y="1450681"/>
            <a:ext cx="14555394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Ejemplo con filtro</a:t>
            </a:r>
          </a:p>
        </p:txBody>
      </p:sp>
      <p:pic>
        <p:nvPicPr>
          <p:cNvPr id="20" name="Picture 2" descr="Image result for UR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90" y="12661228"/>
            <a:ext cx="920261" cy="8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11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Básico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33714" y="1450681"/>
            <a:ext cx="14555394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Ejemplo de Mapa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0265" y="4519257"/>
            <a:ext cx="1392696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1500" dirty="0"/>
              <a:t>Sistema de Vigilancia de la Calidad del Agua Potable</a:t>
            </a:r>
            <a:endParaRPr lang="es-CO" sz="49600" dirty="0">
              <a:solidFill>
                <a:srgbClr val="5F5F5F"/>
              </a:solidFill>
              <a:latin typeface="Open San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9" r="5289"/>
          <a:stretch/>
        </p:blipFill>
        <p:spPr>
          <a:xfrm>
            <a:off x="14387225" y="3428779"/>
            <a:ext cx="9576906" cy="705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Image result for UR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90" y="12661228"/>
            <a:ext cx="920261" cy="8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76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878" y="3059267"/>
            <a:ext cx="9733654" cy="762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ángulo: esquinas redondeadas 16"/>
          <p:cNvSpPr/>
          <p:nvPr/>
        </p:nvSpPr>
        <p:spPr>
          <a:xfrm>
            <a:off x="357879" y="3055938"/>
            <a:ext cx="13653532" cy="1038931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Básico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9" name="Shape 99"/>
          <p:cNvSpPr/>
          <p:nvPr/>
        </p:nvSpPr>
        <p:spPr>
          <a:xfrm>
            <a:off x="1175726" y="4887764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1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720463" y="4650488"/>
            <a:ext cx="1508780" cy="1505306"/>
          </a:xfrm>
          <a:prstGeom prst="rect">
            <a:avLst/>
          </a:prstGeom>
        </p:spPr>
      </p:pic>
      <p:sp>
        <p:nvSpPr>
          <p:cNvPr id="13" name="Shape 99"/>
          <p:cNvSpPr/>
          <p:nvPr/>
        </p:nvSpPr>
        <p:spPr>
          <a:xfrm>
            <a:off x="1119493" y="7592925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2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642474" y="7371323"/>
            <a:ext cx="1508780" cy="1505306"/>
          </a:xfrm>
          <a:prstGeom prst="rect">
            <a:avLst/>
          </a:prstGeom>
        </p:spPr>
      </p:pic>
      <p:sp>
        <p:nvSpPr>
          <p:cNvPr id="15" name="Shape 99"/>
          <p:cNvSpPr/>
          <p:nvPr/>
        </p:nvSpPr>
        <p:spPr>
          <a:xfrm>
            <a:off x="7459557" y="5699568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4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642474" y="10361442"/>
            <a:ext cx="1508780" cy="1505306"/>
          </a:xfrm>
          <a:prstGeom prst="rect">
            <a:avLst/>
          </a:prstGeom>
        </p:spPr>
      </p:pic>
      <p:sp>
        <p:nvSpPr>
          <p:cNvPr id="24" name="Shape 99"/>
          <p:cNvSpPr/>
          <p:nvPr/>
        </p:nvSpPr>
        <p:spPr>
          <a:xfrm>
            <a:off x="1080710" y="10581675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3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7041539" y="5475050"/>
            <a:ext cx="1508780" cy="1505306"/>
          </a:xfrm>
          <a:prstGeom prst="rect">
            <a:avLst/>
          </a:prstGeom>
        </p:spPr>
      </p:pic>
      <p:sp>
        <p:nvSpPr>
          <p:cNvPr id="29" name="Shape 99"/>
          <p:cNvSpPr/>
          <p:nvPr/>
        </p:nvSpPr>
        <p:spPr>
          <a:xfrm>
            <a:off x="7503415" y="9114140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5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112" y="7199805"/>
            <a:ext cx="4775405" cy="197365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884" y="9778325"/>
            <a:ext cx="4861064" cy="2726234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3465" y="5097794"/>
            <a:ext cx="4580887" cy="231145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750" y="8068719"/>
            <a:ext cx="4503037" cy="3419211"/>
          </a:xfrm>
          <a:prstGeom prst="rect">
            <a:avLst/>
          </a:prstGeom>
        </p:spPr>
      </p:pic>
      <p:sp>
        <p:nvSpPr>
          <p:cNvPr id="36" name="Shape 99"/>
          <p:cNvSpPr/>
          <p:nvPr/>
        </p:nvSpPr>
        <p:spPr>
          <a:xfrm>
            <a:off x="6733714" y="1450681"/>
            <a:ext cx="14555394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Ejemplo de Mapa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7052780" y="8909681"/>
            <a:ext cx="1508780" cy="15053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/>
          <a:srcRect r="9960" b="-1416"/>
          <a:stretch/>
        </p:blipFill>
        <p:spPr>
          <a:xfrm>
            <a:off x="3396837" y="5084377"/>
            <a:ext cx="1526855" cy="788885"/>
          </a:xfrm>
          <a:prstGeom prst="rect">
            <a:avLst/>
          </a:prstGeom>
        </p:spPr>
      </p:pic>
      <p:pic>
        <p:nvPicPr>
          <p:cNvPr id="25" name="Picture 2" descr="Image result for UR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90" y="12661228"/>
            <a:ext cx="920261" cy="8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12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99"/>
          <p:cNvSpPr/>
          <p:nvPr/>
        </p:nvSpPr>
        <p:spPr>
          <a:xfrm>
            <a:off x="996889" y="4894409"/>
            <a:ext cx="22390222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9600" dirty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4. Nivel Avanzado</a:t>
            </a: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50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19853546"/>
              </p:ext>
            </p:extLst>
          </p:nvPr>
        </p:nvGraphicFramePr>
        <p:xfrm>
          <a:off x="3453707" y="2473522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" descr="Image result for tableau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4" y="7895501"/>
            <a:ext cx="4473390" cy="16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Visualizadores de Datos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84567" y="6649632"/>
            <a:ext cx="7203531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Un</a:t>
            </a:r>
            <a:r>
              <a:rPr kumimoji="0" lang="es-CO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visualizador de datos es un programa que toma una base de datos y permite ver estos datos de la mejor forma posible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911749" y="4002371"/>
            <a:ext cx="6541480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Paquetes</a:t>
            </a:r>
            <a:r>
              <a:rPr kumimoji="0" lang="es-CO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de análisis y manejo de datos que permiten modificar y formar conjuntos de datos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122" name="Picture 2" descr="Image result for logo exc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229" y="3768781"/>
            <a:ext cx="2127532" cy="20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arto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734" y="8133151"/>
            <a:ext cx="3256626" cy="127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1"/>
          <a:srcRect l="4491" t="11250" r="27751" b="9534"/>
          <a:stretch/>
        </p:blipFill>
        <p:spPr>
          <a:xfrm>
            <a:off x="15797126" y="9290140"/>
            <a:ext cx="7438291" cy="3809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3700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4098" name="Picture 2" descr="Image result for tableau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03" y="3620975"/>
            <a:ext cx="21360023" cy="80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99"/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Intro</a:t>
            </a:r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 a </a:t>
            </a:r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Tabluea</a:t>
            </a:r>
            <a:endParaRPr lang="es-ES_tradnl" sz="66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65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831" y="1990834"/>
            <a:ext cx="13440535" cy="1115278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Intro</a:t>
            </a:r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 a </a:t>
            </a:r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Tabluea</a:t>
            </a:r>
            <a:endParaRPr lang="es-ES_tradnl" sz="66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55555" y="3655579"/>
            <a:ext cx="1056440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CO" sz="11500" dirty="0">
                <a:solidFill>
                  <a:srgbClr val="5F5F5F"/>
                </a:solidFill>
                <a:latin typeface="Open Sans"/>
              </a:rPr>
              <a:t>Hurto de Vehículos Primer Trimestre 2017</a:t>
            </a:r>
          </a:p>
        </p:txBody>
      </p:sp>
      <p:pic>
        <p:nvPicPr>
          <p:cNvPr id="8" name="Picture 2" descr="Image result for UR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90" y="12661228"/>
            <a:ext cx="920261" cy="8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6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ea typeface="Work Sans" charset="0"/>
                <a:cs typeface="Work Sans" charset="0"/>
              </a:rPr>
              <a:t>Intro</a:t>
            </a:r>
            <a:r>
              <a:rPr lang="es-ES_tradnl" sz="6600" b="0" dirty="0">
                <a:solidFill>
                  <a:srgbClr val="54297F"/>
                </a:solidFill>
                <a:ea typeface="Work Sans" charset="0"/>
                <a:cs typeface="Work Sans" charset="0"/>
              </a:rPr>
              <a:t> a </a:t>
            </a:r>
            <a:r>
              <a:rPr lang="es-ES_tradnl" sz="6600" b="0" dirty="0" err="1">
                <a:solidFill>
                  <a:srgbClr val="54297F"/>
                </a:solidFill>
                <a:ea typeface="Work Sans" charset="0"/>
                <a:cs typeface="Work Sans" charset="0"/>
              </a:rPr>
              <a:t>Tabluea</a:t>
            </a:r>
            <a:endParaRPr lang="es-ES_tradnl" sz="6600" b="0" dirty="0">
              <a:solidFill>
                <a:srgbClr val="54297F"/>
              </a:solidFill>
              <a:ea typeface="Work Sans" charset="0"/>
              <a:cs typeface="Work San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602" y="3571569"/>
            <a:ext cx="2944071" cy="7157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602" y="10886782"/>
            <a:ext cx="2910360" cy="2157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106" y="4863280"/>
            <a:ext cx="2236145" cy="108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869" y="6165360"/>
            <a:ext cx="2247382" cy="2865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4678" y="4863280"/>
            <a:ext cx="10012088" cy="6584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/>
          <a:srcRect r="22952" b="5110"/>
          <a:stretch/>
        </p:blipFill>
        <p:spPr>
          <a:xfrm>
            <a:off x="7541868" y="3604626"/>
            <a:ext cx="12454897" cy="810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44939" y="2952526"/>
            <a:ext cx="1651826" cy="438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ángulo: esquinas redondeadas 13"/>
          <p:cNvSpPr/>
          <p:nvPr/>
        </p:nvSpPr>
        <p:spPr>
          <a:xfrm>
            <a:off x="4342259" y="3552518"/>
            <a:ext cx="2887703" cy="717696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"/>
            </a:schemeClr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Rectángulo: esquinas redondeadas 14"/>
          <p:cNvSpPr/>
          <p:nvPr/>
        </p:nvSpPr>
        <p:spPr>
          <a:xfrm>
            <a:off x="4319601" y="10905831"/>
            <a:ext cx="2944071" cy="211938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000"/>
            </a:schemeClr>
          </a:solidFill>
          <a:ln w="12700" cap="flat">
            <a:solidFill>
              <a:schemeClr val="accent2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endParaRPr lang="es-CO" sz="3200" dirty="0">
              <a:solidFill>
                <a:srgbClr val="FFFFFF"/>
              </a:solidFill>
            </a:endParaRPr>
          </a:p>
        </p:txBody>
      </p:sp>
      <p:sp>
        <p:nvSpPr>
          <p:cNvPr id="16" name="Rectángulo: esquinas redondeadas 15"/>
          <p:cNvSpPr/>
          <p:nvPr/>
        </p:nvSpPr>
        <p:spPr>
          <a:xfrm>
            <a:off x="872995" y="6146310"/>
            <a:ext cx="2682904" cy="138548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"/>
            </a:schemeClr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Dimensiones: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2000" dirty="0">
                <a:solidFill>
                  <a:schemeClr val="tx1"/>
                </a:solidFill>
              </a:rPr>
              <a:t>Variables no numéricas</a:t>
            </a:r>
            <a:endParaRPr kumimoji="0" lang="es-CO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7" name="Rectángulo: esquinas redondeadas 16"/>
          <p:cNvSpPr/>
          <p:nvPr/>
        </p:nvSpPr>
        <p:spPr>
          <a:xfrm>
            <a:off x="940969" y="11443040"/>
            <a:ext cx="2527197" cy="104496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000"/>
            </a:schemeClr>
          </a:solidFill>
          <a:ln w="12700" cap="flat">
            <a:solidFill>
              <a:schemeClr val="accent2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CO" sz="3200" dirty="0">
                <a:solidFill>
                  <a:schemeClr val="tx1"/>
                </a:solidFill>
              </a:rPr>
              <a:t>Medidas: </a:t>
            </a:r>
            <a:r>
              <a:rPr lang="es-CO" sz="2000" dirty="0">
                <a:solidFill>
                  <a:schemeClr val="tx1"/>
                </a:solidFill>
              </a:rPr>
              <a:t>Variables numéricas</a:t>
            </a:r>
            <a:endParaRPr lang="es-CO" sz="3200" dirty="0">
              <a:solidFill>
                <a:schemeClr val="tx1"/>
              </a:solidFill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3593999" y="6775921"/>
            <a:ext cx="725602" cy="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de flecha 18"/>
          <p:cNvCxnSpPr/>
          <p:nvPr/>
        </p:nvCxnSpPr>
        <p:spPr>
          <a:xfrm>
            <a:off x="3555898" y="11951080"/>
            <a:ext cx="725602" cy="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ctángulo: esquinas redondeadas 19"/>
          <p:cNvSpPr/>
          <p:nvPr/>
        </p:nvSpPr>
        <p:spPr>
          <a:xfrm>
            <a:off x="7553106" y="4880737"/>
            <a:ext cx="2236145" cy="107252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"/>
            </a:schemeClr>
          </a:solidFill>
          <a:ln w="1270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Rectángulo: esquinas redondeadas 20"/>
          <p:cNvSpPr/>
          <p:nvPr/>
        </p:nvSpPr>
        <p:spPr>
          <a:xfrm>
            <a:off x="940969" y="4972074"/>
            <a:ext cx="2653030" cy="70444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"/>
            </a:schemeClr>
          </a:solidFill>
          <a:ln w="1270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3200" dirty="0">
                <a:solidFill>
                  <a:schemeClr val="tx1"/>
                </a:solidFill>
              </a:rPr>
              <a:t>Filtros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3771900" y="5353050"/>
            <a:ext cx="3585779" cy="20792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Rectángulo: esquinas redondeadas 25"/>
          <p:cNvSpPr/>
          <p:nvPr/>
        </p:nvSpPr>
        <p:spPr>
          <a:xfrm>
            <a:off x="17913490" y="2808171"/>
            <a:ext cx="2406805" cy="71010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"/>
            </a:schemeClr>
          </a:solidFill>
          <a:ln w="127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Rectángulo: esquinas redondeadas 26"/>
          <p:cNvSpPr/>
          <p:nvPr/>
        </p:nvSpPr>
        <p:spPr>
          <a:xfrm>
            <a:off x="21712927" y="2547007"/>
            <a:ext cx="2057400" cy="1249277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"/>
            </a:schemeClr>
          </a:solidFill>
          <a:ln w="127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Mapas rápidos</a:t>
            </a:r>
            <a:endParaRPr kumimoji="0" lang="es-CO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cxnSp>
        <p:nvCxnSpPr>
          <p:cNvPr id="28" name="Conector recto de flecha 27"/>
          <p:cNvCxnSpPr>
            <a:stCxn id="27" idx="1"/>
            <a:endCxn id="26" idx="3"/>
          </p:cNvCxnSpPr>
          <p:nvPr/>
        </p:nvCxnSpPr>
        <p:spPr>
          <a:xfrm flipH="1" flipV="1">
            <a:off x="20320295" y="3163225"/>
            <a:ext cx="1392632" cy="8421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Rectángulo: esquinas redondeadas 34"/>
          <p:cNvSpPr/>
          <p:nvPr/>
        </p:nvSpPr>
        <p:spPr>
          <a:xfrm>
            <a:off x="940969" y="7806836"/>
            <a:ext cx="2653030" cy="179410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"/>
            </a:schemeClr>
          </a:solidFill>
          <a:ln w="12700" cap="flat">
            <a:solidFill>
              <a:schemeClr val="accent3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Propiedades</a:t>
            </a:r>
            <a:r>
              <a:rPr kumimoji="0" lang="es-CO" sz="3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de formas y textos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ángulo: esquinas redondeadas 35"/>
          <p:cNvSpPr/>
          <p:nvPr/>
        </p:nvSpPr>
        <p:spPr>
          <a:xfrm>
            <a:off x="7574481" y="6185693"/>
            <a:ext cx="2173204" cy="2754405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"/>
            </a:schemeClr>
          </a:solidFill>
          <a:ln w="12700" cap="flat">
            <a:solidFill>
              <a:schemeClr val="accent3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37" name="Conector recto de flecha 36"/>
          <p:cNvCxnSpPr/>
          <p:nvPr/>
        </p:nvCxnSpPr>
        <p:spPr>
          <a:xfrm>
            <a:off x="3760663" y="8041266"/>
            <a:ext cx="3585779" cy="20792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77FA0167-3D45-4939-A364-54CD6A3CB0D9}"/>
              </a:ext>
            </a:extLst>
          </p:cNvPr>
          <p:cNvSpPr/>
          <p:nvPr/>
        </p:nvSpPr>
        <p:spPr>
          <a:xfrm>
            <a:off x="10112395" y="5064644"/>
            <a:ext cx="9884370" cy="6152747"/>
          </a:xfrm>
          <a:prstGeom prst="roundRect">
            <a:avLst/>
          </a:prstGeom>
          <a:solidFill>
            <a:schemeClr val="accent2">
              <a:alpha val="4000"/>
            </a:schemeClr>
          </a:solidFill>
          <a:ln w="12700" cap="flat">
            <a:solidFill>
              <a:schemeClr val="accent2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O" sz="3200" dirty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O" sz="3200" dirty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Área de Grafica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O" sz="3200" dirty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O" sz="3200" dirty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s-CO" sz="3200" dirty="0">
              <a:solidFill>
                <a:schemeClr val="tx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BD43CFA3-67D0-4A5A-8326-E001794EE396}"/>
              </a:ext>
            </a:extLst>
          </p:cNvPr>
          <p:cNvSpPr/>
          <p:nvPr/>
        </p:nvSpPr>
        <p:spPr>
          <a:xfrm>
            <a:off x="7362383" y="3469291"/>
            <a:ext cx="12787668" cy="1072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000"/>
            </a:schemeClr>
          </a:solidFill>
          <a:ln w="12700" cap="flat">
            <a:solidFill>
              <a:schemeClr val="accent4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3179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ángulo: esquinas redondeadas 70"/>
          <p:cNvSpPr/>
          <p:nvPr/>
        </p:nvSpPr>
        <p:spPr>
          <a:xfrm>
            <a:off x="547602" y="6394246"/>
            <a:ext cx="5295900" cy="221072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endParaRPr lang="es-CO" sz="3200" dirty="0">
              <a:solidFill>
                <a:srgbClr val="FFFFFF"/>
              </a:solidFill>
            </a:endParaRPr>
          </a:p>
        </p:txBody>
      </p:sp>
      <p:sp>
        <p:nvSpPr>
          <p:cNvPr id="15" name="Rectángulo: esquinas redondeadas 14"/>
          <p:cNvSpPr/>
          <p:nvPr/>
        </p:nvSpPr>
        <p:spPr>
          <a:xfrm>
            <a:off x="6537758" y="2989395"/>
            <a:ext cx="16176924" cy="1038931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6" name="Shape 99"/>
          <p:cNvSpPr/>
          <p:nvPr/>
        </p:nvSpPr>
        <p:spPr>
          <a:xfrm>
            <a:off x="7335087" y="5091809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1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6883303" y="4887203"/>
            <a:ext cx="1508780" cy="1505306"/>
          </a:xfrm>
          <a:prstGeom prst="rect">
            <a:avLst/>
          </a:prstGeom>
        </p:spPr>
      </p:pic>
      <p:sp>
        <p:nvSpPr>
          <p:cNvPr id="18" name="Shape 99"/>
          <p:cNvSpPr/>
          <p:nvPr/>
        </p:nvSpPr>
        <p:spPr>
          <a:xfrm>
            <a:off x="7360321" y="9832035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2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6883302" y="9610433"/>
            <a:ext cx="1508780" cy="1505306"/>
          </a:xfrm>
          <a:prstGeom prst="rect">
            <a:avLst/>
          </a:prstGeom>
        </p:spPr>
      </p:pic>
      <p:sp>
        <p:nvSpPr>
          <p:cNvPr id="20" name="Shape 99"/>
          <p:cNvSpPr/>
          <p:nvPr/>
        </p:nvSpPr>
        <p:spPr>
          <a:xfrm>
            <a:off x="15561642" y="9759752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4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15146847" y="9566868"/>
            <a:ext cx="1508780" cy="150530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15146847" y="4801377"/>
            <a:ext cx="1508780" cy="1505306"/>
          </a:xfrm>
          <a:prstGeom prst="rect">
            <a:avLst/>
          </a:prstGeom>
        </p:spPr>
      </p:pic>
      <p:sp>
        <p:nvSpPr>
          <p:cNvPr id="27" name="Shape 99"/>
          <p:cNvSpPr/>
          <p:nvPr/>
        </p:nvSpPr>
        <p:spPr>
          <a:xfrm>
            <a:off x="15585083" y="5021610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3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730" y="7521437"/>
            <a:ext cx="4985300" cy="563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5"/>
          <a:srcRect l="46779" t="1" b="5554"/>
          <a:stretch/>
        </p:blipFill>
        <p:spPr>
          <a:xfrm>
            <a:off x="8719892" y="3685679"/>
            <a:ext cx="2653223" cy="536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6"/>
          <a:srcRect l="39170" t="14947" r="46227" b="56800"/>
          <a:stretch/>
        </p:blipFill>
        <p:spPr>
          <a:xfrm>
            <a:off x="11872514" y="4346825"/>
            <a:ext cx="2670808" cy="2906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3" name="Conector recto de flecha 32"/>
          <p:cNvCxnSpPr/>
          <p:nvPr/>
        </p:nvCxnSpPr>
        <p:spPr>
          <a:xfrm>
            <a:off x="10232536" y="5103691"/>
            <a:ext cx="0" cy="1862512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7"/>
          <a:srcRect r="55572"/>
          <a:stretch/>
        </p:blipFill>
        <p:spPr>
          <a:xfrm>
            <a:off x="12496995" y="10125896"/>
            <a:ext cx="2219825" cy="541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0724" y="5991914"/>
            <a:ext cx="1558884" cy="1164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05653" y="4346825"/>
            <a:ext cx="2069027" cy="548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0" name="Conector recto de flecha 39"/>
          <p:cNvCxnSpPr>
            <a:stCxn id="39" idx="2"/>
            <a:endCxn id="38" idx="0"/>
          </p:cNvCxnSpPr>
          <p:nvPr/>
        </p:nvCxnSpPr>
        <p:spPr>
          <a:xfrm flipH="1">
            <a:off x="19340166" y="4895751"/>
            <a:ext cx="1" cy="1096163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4" name="Imagen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45562" y="9792300"/>
            <a:ext cx="581025" cy="57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25923" y="9845135"/>
            <a:ext cx="2139909" cy="465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25923" y="10825095"/>
            <a:ext cx="2139909" cy="425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250324" y="10778636"/>
            <a:ext cx="571500" cy="55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8" name="Conector recto de flecha 47"/>
          <p:cNvCxnSpPr/>
          <p:nvPr/>
        </p:nvCxnSpPr>
        <p:spPr>
          <a:xfrm>
            <a:off x="19450526" y="10078050"/>
            <a:ext cx="669082" cy="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ector recto de flecha 50"/>
          <p:cNvCxnSpPr/>
          <p:nvPr/>
        </p:nvCxnSpPr>
        <p:spPr>
          <a:xfrm>
            <a:off x="19469576" y="11012251"/>
            <a:ext cx="669082" cy="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5"/>
          <a:srcRect t="4185" r="52998"/>
          <a:stretch/>
        </p:blipFill>
        <p:spPr>
          <a:xfrm>
            <a:off x="12200124" y="3677532"/>
            <a:ext cx="2343198" cy="544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4" name="Conector recto de flecha 53"/>
          <p:cNvCxnSpPr>
            <a:stCxn id="30" idx="3"/>
            <a:endCxn id="53" idx="1"/>
          </p:cNvCxnSpPr>
          <p:nvPr/>
        </p:nvCxnSpPr>
        <p:spPr>
          <a:xfrm flipV="1">
            <a:off x="11373115" y="3949705"/>
            <a:ext cx="827009" cy="4259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7"/>
          <a:srcRect l="44428" b="1102"/>
          <a:stretch/>
        </p:blipFill>
        <p:spPr>
          <a:xfrm>
            <a:off x="8973499" y="10120324"/>
            <a:ext cx="2776596" cy="535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0" name="Conector recto de flecha 59"/>
          <p:cNvCxnSpPr>
            <a:stCxn id="59" idx="3"/>
            <a:endCxn id="37" idx="1"/>
          </p:cNvCxnSpPr>
          <p:nvPr/>
        </p:nvCxnSpPr>
        <p:spPr>
          <a:xfrm>
            <a:off x="11750095" y="10387982"/>
            <a:ext cx="746900" cy="8554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4" name="Imagen 6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15817" y="9644669"/>
            <a:ext cx="787941" cy="718417"/>
          </a:xfrm>
          <a:prstGeom prst="rect">
            <a:avLst/>
          </a:prstGeom>
        </p:spPr>
      </p:pic>
      <p:cxnSp>
        <p:nvCxnSpPr>
          <p:cNvPr id="65" name="Conector recto de flecha 64"/>
          <p:cNvCxnSpPr/>
          <p:nvPr/>
        </p:nvCxnSpPr>
        <p:spPr>
          <a:xfrm>
            <a:off x="20936426" y="10059000"/>
            <a:ext cx="669082" cy="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6" name="Imagen 6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15817" y="10695652"/>
            <a:ext cx="787941" cy="718417"/>
          </a:xfrm>
          <a:prstGeom prst="rect">
            <a:avLst/>
          </a:prstGeom>
        </p:spPr>
      </p:pic>
      <p:cxnSp>
        <p:nvCxnSpPr>
          <p:cNvPr id="67" name="Conector recto de flecha 66"/>
          <p:cNvCxnSpPr/>
          <p:nvPr/>
        </p:nvCxnSpPr>
        <p:spPr>
          <a:xfrm>
            <a:off x="20936426" y="11073911"/>
            <a:ext cx="669082" cy="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68" name="Objeto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10470"/>
              </p:ext>
            </p:extLst>
          </p:nvPr>
        </p:nvGraphicFramePr>
        <p:xfrm>
          <a:off x="335709" y="7061789"/>
          <a:ext cx="5719686" cy="100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Objeto empaquetador del shell" showAsIcon="1" r:id="rId15" imgW="4925160" imgH="863640" progId="Package">
                  <p:embed/>
                </p:oleObj>
              </mc:Choice>
              <mc:Fallback>
                <p:oleObj name="Objeto empaquetador del shell" showAsIcon="1" r:id="rId15" imgW="4925160" imgH="863640" progId="Package">
                  <p:embed/>
                  <p:pic>
                    <p:nvPicPr>
                      <p:cNvPr id="68" name="Objeto 6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5709" y="7061789"/>
                        <a:ext cx="5719686" cy="1003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Shape 99"/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ea typeface="Work Sans" charset="0"/>
                <a:cs typeface="Work Sans" charset="0"/>
              </a:rPr>
              <a:t>Intro</a:t>
            </a:r>
            <a:r>
              <a:rPr lang="es-ES_tradnl" sz="6600" b="0" dirty="0">
                <a:solidFill>
                  <a:srgbClr val="54297F"/>
                </a:solidFill>
                <a:ea typeface="Work Sans" charset="0"/>
                <a:cs typeface="Work Sans" charset="0"/>
              </a:rPr>
              <a:t> a </a:t>
            </a:r>
            <a:r>
              <a:rPr lang="es-ES_tradnl" sz="6600" b="0" dirty="0" err="1">
                <a:solidFill>
                  <a:srgbClr val="54297F"/>
                </a:solidFill>
                <a:ea typeface="Work Sans" charset="0"/>
                <a:cs typeface="Work Sans" charset="0"/>
              </a:rPr>
              <a:t>Tabluea</a:t>
            </a:r>
            <a:endParaRPr lang="es-ES_tradnl" sz="6600" b="0" dirty="0">
              <a:solidFill>
                <a:srgbClr val="54297F"/>
              </a:solidFill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7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Shape 99"/>
          <p:cNvSpPr/>
          <p:nvPr/>
        </p:nvSpPr>
        <p:spPr>
          <a:xfrm>
            <a:off x="6733715" y="460028"/>
            <a:ext cx="12265486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880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Agenda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6729927" y="154595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Taller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117067" y="4205038"/>
            <a:ext cx="11825671" cy="766363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914400" lvl="0" indent="-914400" algn="l">
              <a:buFont typeface="+mj-lt"/>
              <a:buAutoNum type="arabicPeriod"/>
            </a:pPr>
            <a:r>
              <a:rPr lang="es-ES" sz="5400" dirty="0">
                <a:latin typeface="+mj-lt"/>
              </a:rPr>
              <a:t>Objetivos</a:t>
            </a:r>
          </a:p>
          <a:p>
            <a:pPr marL="914400" lvl="0" indent="-914400" algn="l">
              <a:buFont typeface="+mj-lt"/>
              <a:buAutoNum type="arabicPeriod"/>
            </a:pPr>
            <a:r>
              <a:rPr lang="es-ES" sz="5400" dirty="0">
                <a:latin typeface="+mj-lt"/>
              </a:rPr>
              <a:t>Que son datos abiertos</a:t>
            </a:r>
          </a:p>
          <a:p>
            <a:pPr marL="914400" lvl="0" indent="-914400" algn="l">
              <a:buFont typeface="+mj-lt"/>
              <a:buAutoNum type="arabicPeriod"/>
            </a:pPr>
            <a:r>
              <a:rPr lang="es-ES" sz="5400" dirty="0">
                <a:latin typeface="+mj-lt"/>
              </a:rPr>
              <a:t>Visualización Básica</a:t>
            </a:r>
          </a:p>
          <a:p>
            <a:pPr marL="914400" lvl="0" indent="-914400" algn="l">
              <a:buFont typeface="+mj-lt"/>
              <a:buAutoNum type="arabicPeriod"/>
            </a:pPr>
            <a:r>
              <a:rPr lang="es-ES" sz="5400" dirty="0">
                <a:latin typeface="+mj-lt"/>
              </a:rPr>
              <a:t>Introducción a Visualización Avanzada</a:t>
            </a:r>
          </a:p>
          <a:p>
            <a:pPr marL="914400" lvl="0" indent="-914400" algn="l">
              <a:buFont typeface="Arial" charset="0"/>
              <a:buChar char="•"/>
            </a:pPr>
            <a:r>
              <a:rPr lang="es-ES" sz="5400" dirty="0" err="1">
                <a:latin typeface="+mj-lt"/>
              </a:rPr>
              <a:t>Tableau</a:t>
            </a:r>
            <a:endParaRPr lang="es-ES" sz="5400" dirty="0">
              <a:latin typeface="+mj-lt"/>
            </a:endParaRPr>
          </a:p>
          <a:p>
            <a:pPr marL="914400" lvl="0" indent="-914400" algn="l">
              <a:buFont typeface="Arial" charset="0"/>
              <a:buChar char="•"/>
            </a:pPr>
            <a:r>
              <a:rPr lang="es-ES" sz="5400" dirty="0" err="1">
                <a:latin typeface="+mj-lt"/>
              </a:rPr>
              <a:t>Carto</a:t>
            </a:r>
            <a:endParaRPr lang="es-ES" sz="5400" dirty="0">
              <a:latin typeface="+mj-lt"/>
            </a:endParaRPr>
          </a:p>
          <a:p>
            <a:pPr marL="914400" lvl="0" indent="-914400" algn="l">
              <a:buFont typeface="Arial" charset="0"/>
              <a:buChar char="•"/>
            </a:pPr>
            <a:r>
              <a:rPr lang="es-ES" sz="5400" dirty="0" err="1">
                <a:latin typeface="+mj-lt"/>
              </a:rPr>
              <a:t>venngage</a:t>
            </a:r>
            <a:endParaRPr lang="es-ES" sz="5400" dirty="0">
              <a:latin typeface="+mj-lt"/>
            </a:endParaRPr>
          </a:p>
          <a:p>
            <a:pPr lvl="4" indent="0" algn="l"/>
            <a:r>
              <a:rPr lang="es-ES" sz="5400" dirty="0">
                <a:latin typeface="+mj-lt"/>
              </a:rPr>
              <a:t>4. </a:t>
            </a:r>
            <a:r>
              <a:rPr lang="es-ES" sz="5400" dirty="0">
                <a:latin typeface="+mj-lt"/>
                <a:sym typeface="Calibri"/>
              </a:rPr>
              <a:t>Máxima velocidad </a:t>
            </a:r>
            <a:endParaRPr lang="es-CO" sz="5400" dirty="0">
              <a:latin typeface="+mj-lt"/>
              <a:sym typeface="Calibri"/>
            </a:endParaRPr>
          </a:p>
          <a:p>
            <a:pPr marL="914400" marR="0" indent="-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s-CO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63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73" name="Shape 99"/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ea typeface="Work Sans" charset="0"/>
                <a:cs typeface="Work Sans" charset="0"/>
              </a:rPr>
              <a:t>Intro</a:t>
            </a:r>
            <a:r>
              <a:rPr lang="es-ES_tradnl" sz="6600" b="0" dirty="0">
                <a:solidFill>
                  <a:srgbClr val="54297F"/>
                </a:solidFill>
                <a:ea typeface="Work Sans" charset="0"/>
                <a:cs typeface="Work Sans" charset="0"/>
              </a:rPr>
              <a:t> a </a:t>
            </a:r>
            <a:r>
              <a:rPr lang="es-ES_tradnl" sz="6600" b="0" dirty="0" err="1">
                <a:solidFill>
                  <a:srgbClr val="54297F"/>
                </a:solidFill>
                <a:ea typeface="Work Sans" charset="0"/>
                <a:cs typeface="Work Sans" charset="0"/>
              </a:rPr>
              <a:t>Tabluea</a:t>
            </a:r>
            <a:endParaRPr lang="es-ES_tradnl" sz="6600" b="0" dirty="0">
              <a:solidFill>
                <a:srgbClr val="54297F"/>
              </a:solidFill>
              <a:ea typeface="Work Sans" charset="0"/>
              <a:cs typeface="Work San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448" y="3146188"/>
            <a:ext cx="18278475" cy="987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Image result for UR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9790" y="12661228"/>
            <a:ext cx="920261" cy="8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043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Carto</a:t>
            </a:r>
            <a:endParaRPr lang="es-ES_tradnl" sz="66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026" name="Picture 2" descr="Image result for cart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20" y="3903786"/>
            <a:ext cx="15675279" cy="613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31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255555" y="3655579"/>
            <a:ext cx="1056440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1500" dirty="0">
                <a:solidFill>
                  <a:srgbClr val="5F5F5F"/>
                </a:solidFill>
                <a:latin typeface="Open Sans"/>
              </a:rPr>
              <a:t>Inmigración Colombia 2015TII hasta 2016TIII</a:t>
            </a:r>
            <a:endParaRPr lang="es-CO" sz="11500" dirty="0">
              <a:solidFill>
                <a:srgbClr val="5F5F5F"/>
              </a:solidFill>
              <a:latin typeface="Open San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Intro</a:t>
            </a:r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 a CARTO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915530" y="10630244"/>
            <a:ext cx="9221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https://mateotavera123.carto.com/builder/10c73307-7531-4cf1-b01d-06101199240e/embed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5917" y="2754882"/>
            <a:ext cx="10334625" cy="9146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ángulo 6"/>
          <p:cNvSpPr/>
          <p:nvPr/>
        </p:nvSpPr>
        <p:spPr>
          <a:xfrm>
            <a:off x="2352619" y="11053573"/>
            <a:ext cx="8370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https://mateotavera123.carto.com/dataset/entrada_de_extranjeros_a_colombia</a:t>
            </a:r>
          </a:p>
        </p:txBody>
      </p:sp>
    </p:spTree>
    <p:extLst>
      <p:ext uri="{BB962C8B-B14F-4D97-AF65-F5344CB8AC3E}">
        <p14:creationId xmlns:p14="http://schemas.microsoft.com/office/powerpoint/2010/main" val="3857027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Básico: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362" y="3106315"/>
            <a:ext cx="18802715" cy="9364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ángulo: esquinas redondeadas 7"/>
          <p:cNvSpPr/>
          <p:nvPr/>
        </p:nvSpPr>
        <p:spPr>
          <a:xfrm>
            <a:off x="3014922" y="6089188"/>
            <a:ext cx="3718792" cy="161287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"/>
            </a:schemeClr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ctángulo: esquinas redondeadas 8"/>
          <p:cNvSpPr/>
          <p:nvPr/>
        </p:nvSpPr>
        <p:spPr>
          <a:xfrm>
            <a:off x="3014922" y="7894976"/>
            <a:ext cx="3718792" cy="70444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000"/>
            </a:schemeClr>
          </a:solidFill>
          <a:ln w="12700" cap="flat">
            <a:solidFill>
              <a:schemeClr val="accent2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endParaRPr lang="es-CO" sz="3200" dirty="0">
              <a:solidFill>
                <a:srgbClr val="FFFFFF"/>
              </a:solidFill>
            </a:endParaRPr>
          </a:p>
        </p:txBody>
      </p:sp>
      <p:sp>
        <p:nvSpPr>
          <p:cNvPr id="10" name="Rectángulo: esquinas redondeadas 9"/>
          <p:cNvSpPr/>
          <p:nvPr/>
        </p:nvSpPr>
        <p:spPr>
          <a:xfrm>
            <a:off x="2916944" y="3256094"/>
            <a:ext cx="3960106" cy="46084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"/>
            </a:schemeClr>
          </a:solidFill>
          <a:ln w="1270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Rectángulo: esquinas redondeadas 10"/>
          <p:cNvSpPr/>
          <p:nvPr/>
        </p:nvSpPr>
        <p:spPr>
          <a:xfrm>
            <a:off x="17740571" y="3164202"/>
            <a:ext cx="3671629" cy="6779898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"/>
            </a:schemeClr>
          </a:solidFill>
          <a:ln w="127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Rectángulo: esquinas redondeadas 11"/>
          <p:cNvSpPr/>
          <p:nvPr/>
        </p:nvSpPr>
        <p:spPr>
          <a:xfrm>
            <a:off x="340642" y="3164202"/>
            <a:ext cx="1687341" cy="70444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000"/>
            </a:schemeClr>
          </a:solidFill>
          <a:ln w="1270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Titulo</a:t>
            </a:r>
          </a:p>
        </p:txBody>
      </p:sp>
      <p:sp>
        <p:nvSpPr>
          <p:cNvPr id="13" name="Rectángulo: esquinas redondeadas 12"/>
          <p:cNvSpPr/>
          <p:nvPr/>
        </p:nvSpPr>
        <p:spPr>
          <a:xfrm>
            <a:off x="254614" y="6270986"/>
            <a:ext cx="1859396" cy="124927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000"/>
            </a:schemeClr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Capas</a:t>
            </a:r>
            <a:r>
              <a:rPr kumimoji="0" lang="es-CO" sz="3200" b="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de Mapa</a:t>
            </a: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Rectángulo: esquinas redondeadas 13"/>
          <p:cNvSpPr/>
          <p:nvPr/>
        </p:nvSpPr>
        <p:spPr>
          <a:xfrm>
            <a:off x="254614" y="7702062"/>
            <a:ext cx="1773368" cy="1249277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000"/>
            </a:schemeClr>
          </a:solidFill>
          <a:ln w="12700" cap="flat">
            <a:solidFill>
              <a:schemeClr val="accent2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CO" sz="3200" dirty="0">
                <a:solidFill>
                  <a:schemeClr val="tx1"/>
                </a:solidFill>
              </a:rPr>
              <a:t>Mapa Base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191342" y="6895624"/>
            <a:ext cx="725602" cy="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cto de flecha 18"/>
          <p:cNvCxnSpPr/>
          <p:nvPr/>
        </p:nvCxnSpPr>
        <p:spPr>
          <a:xfrm>
            <a:off x="2191342" y="8227673"/>
            <a:ext cx="725602" cy="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ctor recto de flecha 19"/>
          <p:cNvCxnSpPr/>
          <p:nvPr/>
        </p:nvCxnSpPr>
        <p:spPr>
          <a:xfrm>
            <a:off x="2114010" y="3486518"/>
            <a:ext cx="725602" cy="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Rectángulo: esquinas redondeadas 20"/>
          <p:cNvSpPr/>
          <p:nvPr/>
        </p:nvSpPr>
        <p:spPr>
          <a:xfrm>
            <a:off x="22021800" y="5861408"/>
            <a:ext cx="2057400" cy="1385485"/>
          </a:xfrm>
          <a:prstGeom prst="roundRect">
            <a:avLst/>
          </a:prstGeom>
          <a:solidFill>
            <a:schemeClr val="accent5">
              <a:lumMod val="60000"/>
              <a:lumOff val="40000"/>
              <a:alpha val="4000"/>
            </a:schemeClr>
          </a:solidFill>
          <a:ln w="12700" cap="flat">
            <a:solidFill>
              <a:schemeClr val="accent5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Widgets: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2000" dirty="0">
                <a:solidFill>
                  <a:schemeClr val="tx1"/>
                </a:solidFill>
              </a:rPr>
              <a:t>Cálculos rápidos  o filtros</a:t>
            </a:r>
            <a:endParaRPr kumimoji="0" lang="es-CO" sz="2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cxnSp>
        <p:nvCxnSpPr>
          <p:cNvPr id="22" name="Conector recto de flecha 21"/>
          <p:cNvCxnSpPr>
            <a:stCxn id="21" idx="1"/>
            <a:endCxn id="11" idx="3"/>
          </p:cNvCxnSpPr>
          <p:nvPr/>
        </p:nvCxnSpPr>
        <p:spPr>
          <a:xfrm flipH="1">
            <a:off x="21412200" y="6554151"/>
            <a:ext cx="609600" cy="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Rectángulo: esquinas redondeadas 28"/>
          <p:cNvSpPr/>
          <p:nvPr/>
        </p:nvSpPr>
        <p:spPr>
          <a:xfrm>
            <a:off x="5981700" y="4278249"/>
            <a:ext cx="993328" cy="4422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"/>
            </a:schemeClr>
          </a:solidFill>
          <a:ln w="12700" cap="flat">
            <a:solidFill>
              <a:schemeClr val="accent3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ctángulo: esquinas redondeadas 29"/>
          <p:cNvSpPr/>
          <p:nvPr/>
        </p:nvSpPr>
        <p:spPr>
          <a:xfrm>
            <a:off x="340642" y="4095837"/>
            <a:ext cx="1687340" cy="124927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000"/>
            </a:schemeClr>
          </a:solidFill>
          <a:ln w="12700" cap="flat">
            <a:solidFill>
              <a:schemeClr val="accent3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Agregar Capa</a:t>
            </a:r>
          </a:p>
        </p:txBody>
      </p:sp>
      <p:cxnSp>
        <p:nvCxnSpPr>
          <p:cNvPr id="31" name="Conector recto de flecha 30"/>
          <p:cNvCxnSpPr/>
          <p:nvPr/>
        </p:nvCxnSpPr>
        <p:spPr>
          <a:xfrm>
            <a:off x="2100760" y="4346962"/>
            <a:ext cx="3671390" cy="0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Shape 99">
            <a:extLst>
              <a:ext uri="{FF2B5EF4-FFF2-40B4-BE49-F238E27FC236}">
                <a16:creationId xmlns:a16="http://schemas.microsoft.com/office/drawing/2014/main" id="{F6DC190A-C4D5-47EE-94E7-75D4C836E966}"/>
              </a:ext>
            </a:extLst>
          </p:cNvPr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Intro</a:t>
            </a:r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 a CARTO</a:t>
            </a:r>
          </a:p>
        </p:txBody>
      </p:sp>
    </p:spTree>
    <p:extLst>
      <p:ext uri="{BB962C8B-B14F-4D97-AF65-F5344CB8AC3E}">
        <p14:creationId xmlns:p14="http://schemas.microsoft.com/office/powerpoint/2010/main" val="2489969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/>
          <p:cNvSpPr/>
          <p:nvPr/>
        </p:nvSpPr>
        <p:spPr>
          <a:xfrm>
            <a:off x="514350" y="2936642"/>
            <a:ext cx="23611742" cy="1038931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0" name="Rectángulo: esquinas redondeadas 89"/>
          <p:cNvSpPr/>
          <p:nvPr/>
        </p:nvSpPr>
        <p:spPr>
          <a:xfrm>
            <a:off x="8365395" y="2944998"/>
            <a:ext cx="15732498" cy="10342878"/>
          </a:xfrm>
          <a:prstGeom prst="roundRect">
            <a:avLst/>
          </a:prstGeom>
          <a:solidFill>
            <a:schemeClr val="bg1">
              <a:lumMod val="75000"/>
              <a:alpha val="12000"/>
            </a:schemeClr>
          </a:solidFill>
          <a:ln w="12700" cap="flat">
            <a:solidFill>
              <a:schemeClr val="accent6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6" name="Shape 99"/>
          <p:cNvSpPr/>
          <p:nvPr/>
        </p:nvSpPr>
        <p:spPr>
          <a:xfrm>
            <a:off x="1636194" y="4111178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1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1184410" y="3906572"/>
            <a:ext cx="1508780" cy="150530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8662366" y="4646052"/>
            <a:ext cx="1508780" cy="1505306"/>
          </a:xfrm>
          <a:prstGeom prst="rect">
            <a:avLst/>
          </a:prstGeom>
        </p:spPr>
      </p:pic>
      <p:sp>
        <p:nvSpPr>
          <p:cNvPr id="18" name="Shape 99"/>
          <p:cNvSpPr/>
          <p:nvPr/>
        </p:nvSpPr>
        <p:spPr>
          <a:xfrm>
            <a:off x="9139385" y="4867654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4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8469220" y="9286416"/>
            <a:ext cx="1508780" cy="1505306"/>
          </a:xfrm>
          <a:prstGeom prst="rect">
            <a:avLst/>
          </a:prstGeom>
        </p:spPr>
      </p:pic>
      <p:sp>
        <p:nvSpPr>
          <p:cNvPr id="27" name="Shape 99"/>
          <p:cNvSpPr/>
          <p:nvPr/>
        </p:nvSpPr>
        <p:spPr>
          <a:xfrm>
            <a:off x="8907456" y="9506649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5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88" y="4126988"/>
            <a:ext cx="3121705" cy="1146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9922" y="3788741"/>
            <a:ext cx="2805346" cy="3256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2" name="Conector recto de flecha 41"/>
          <p:cNvCxnSpPr/>
          <p:nvPr/>
        </p:nvCxnSpPr>
        <p:spPr>
          <a:xfrm>
            <a:off x="13663909" y="5201438"/>
            <a:ext cx="466013" cy="13091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049" y="3932161"/>
            <a:ext cx="3370656" cy="2813235"/>
          </a:xfrm>
          <a:prstGeom prst="rect">
            <a:avLst/>
          </a:prstGeom>
        </p:spPr>
      </p:pic>
      <p:sp>
        <p:nvSpPr>
          <p:cNvPr id="8" name="Rectángulo: esquinas redondeadas 7"/>
          <p:cNvSpPr/>
          <p:nvPr/>
        </p:nvSpPr>
        <p:spPr>
          <a:xfrm>
            <a:off x="11895251" y="5925406"/>
            <a:ext cx="1756348" cy="29894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9" name="Rectángulo: esquinas redondeadas 48"/>
          <p:cNvSpPr/>
          <p:nvPr/>
        </p:nvSpPr>
        <p:spPr>
          <a:xfrm>
            <a:off x="11882516" y="5028591"/>
            <a:ext cx="1756348" cy="29894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5000"/>
            </a:schemeClr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b="10807"/>
          <a:stretch/>
        </p:blipFill>
        <p:spPr>
          <a:xfrm>
            <a:off x="10197961" y="7980434"/>
            <a:ext cx="3695700" cy="4392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/>
          <a:srcRect l="5616" t="11880" r="76089" b="82221"/>
          <a:stretch/>
        </p:blipFill>
        <p:spPr>
          <a:xfrm>
            <a:off x="3722860" y="7000264"/>
            <a:ext cx="4308124" cy="7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" name="Imagen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1184410" y="6643258"/>
            <a:ext cx="1508780" cy="1505306"/>
          </a:xfrm>
          <a:prstGeom prst="rect">
            <a:avLst/>
          </a:prstGeom>
        </p:spPr>
      </p:pic>
      <p:sp>
        <p:nvSpPr>
          <p:cNvPr id="57" name="Shape 99"/>
          <p:cNvSpPr/>
          <p:nvPr/>
        </p:nvSpPr>
        <p:spPr>
          <a:xfrm>
            <a:off x="1636194" y="6847864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2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70" name="Imagen 6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1184411" y="9477036"/>
            <a:ext cx="1508780" cy="1505306"/>
          </a:xfrm>
          <a:prstGeom prst="rect">
            <a:avLst/>
          </a:prstGeom>
        </p:spPr>
      </p:pic>
      <p:sp>
        <p:nvSpPr>
          <p:cNvPr id="72" name="Shape 99"/>
          <p:cNvSpPr/>
          <p:nvPr/>
        </p:nvSpPr>
        <p:spPr>
          <a:xfrm>
            <a:off x="1636195" y="9681642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3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9072" y="8582979"/>
            <a:ext cx="3695700" cy="418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4" name="Rectángulo: esquinas redondeadas 73"/>
          <p:cNvSpPr/>
          <p:nvPr/>
        </p:nvSpPr>
        <p:spPr>
          <a:xfrm>
            <a:off x="4075159" y="10086860"/>
            <a:ext cx="3603525" cy="149636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000"/>
            </a:schemeClr>
          </a:solidFill>
          <a:ln w="12700" cap="flat">
            <a:solidFill>
              <a:schemeClr val="accent2">
                <a:lumMod val="60000"/>
                <a:lumOff val="4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endParaRPr lang="es-CO" sz="3200" dirty="0">
              <a:solidFill>
                <a:srgbClr val="FFFFFF"/>
              </a:solidFill>
            </a:endParaRPr>
          </a:p>
        </p:txBody>
      </p:sp>
      <p:pic>
        <p:nvPicPr>
          <p:cNvPr id="88" name="Imagen 8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17453683" y="4566315"/>
            <a:ext cx="1508780" cy="1505306"/>
          </a:xfrm>
          <a:prstGeom prst="rect">
            <a:avLst/>
          </a:prstGeom>
        </p:spPr>
      </p:pic>
      <p:sp>
        <p:nvSpPr>
          <p:cNvPr id="87" name="Shape 99"/>
          <p:cNvSpPr/>
          <p:nvPr/>
        </p:nvSpPr>
        <p:spPr>
          <a:xfrm>
            <a:off x="17868478" y="4759199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b="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6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46538" y="3652858"/>
            <a:ext cx="370522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Shape 99">
            <a:extLst>
              <a:ext uri="{FF2B5EF4-FFF2-40B4-BE49-F238E27FC236}">
                <a16:creationId xmlns:a16="http://schemas.microsoft.com/office/drawing/2014/main" id="{26A67F9E-C9F2-48B6-8341-13D1551F8F9C}"/>
              </a:ext>
            </a:extLst>
          </p:cNvPr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Intro</a:t>
            </a:r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 a CARTO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3614EE9B-67E7-4BD0-B72F-EFBE46BC81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17623333" y="9477036"/>
            <a:ext cx="1508780" cy="1505306"/>
          </a:xfrm>
          <a:prstGeom prst="rect">
            <a:avLst/>
          </a:prstGeom>
        </p:spPr>
      </p:pic>
      <p:sp>
        <p:nvSpPr>
          <p:cNvPr id="35" name="Shape 99">
            <a:extLst>
              <a:ext uri="{FF2B5EF4-FFF2-40B4-BE49-F238E27FC236}">
                <a16:creationId xmlns:a16="http://schemas.microsoft.com/office/drawing/2014/main" id="{24E16271-FC21-4170-8FE3-CBCAA78B2393}"/>
              </a:ext>
            </a:extLst>
          </p:cNvPr>
          <p:cNvSpPr/>
          <p:nvPr/>
        </p:nvSpPr>
        <p:spPr>
          <a:xfrm>
            <a:off x="18038128" y="9669920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b="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7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CBD605-96A8-4D7F-AA86-FC756224D22A}"/>
              </a:ext>
            </a:extLst>
          </p:cNvPr>
          <p:cNvSpPr txBox="1"/>
          <p:nvPr/>
        </p:nvSpPr>
        <p:spPr>
          <a:xfrm>
            <a:off x="19644726" y="9409714"/>
            <a:ext cx="2817321" cy="1806263"/>
          </a:xfrm>
          <a:prstGeom prst="rect">
            <a:avLst/>
          </a:prstGeom>
          <a:solidFill>
            <a:schemeClr val="bg1"/>
          </a:solidFill>
          <a:ln w="28575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Seguir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la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siguiente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diapositiva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7695539" y="13370311"/>
            <a:ext cx="8639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https://mateotavera123.carto.com/dataset/entrada_de_extranjeros_a_colombia</a:t>
            </a:r>
          </a:p>
        </p:txBody>
      </p:sp>
    </p:spTree>
    <p:extLst>
      <p:ext uri="{BB962C8B-B14F-4D97-AF65-F5344CB8AC3E}">
        <p14:creationId xmlns:p14="http://schemas.microsoft.com/office/powerpoint/2010/main" val="3604630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/>
          <p:cNvSpPr/>
          <p:nvPr/>
        </p:nvSpPr>
        <p:spPr>
          <a:xfrm>
            <a:off x="1515846" y="2936642"/>
            <a:ext cx="7678954" cy="1038931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 w="12700" cap="flat">
            <a:solidFill>
              <a:schemeClr val="accent1">
                <a:lumMod val="20000"/>
                <a:lumOff val="80000"/>
              </a:schemeClr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615" y="3135479"/>
            <a:ext cx="3709988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5140" r="73582" b="77651"/>
          <a:stretch/>
        </p:blipFill>
        <p:spPr>
          <a:xfrm rot="16200000">
            <a:off x="2382145" y="4566077"/>
            <a:ext cx="1508780" cy="1505306"/>
          </a:xfrm>
          <a:prstGeom prst="rect">
            <a:avLst/>
          </a:prstGeom>
        </p:spPr>
      </p:pic>
      <p:sp>
        <p:nvSpPr>
          <p:cNvPr id="35" name="Shape 99"/>
          <p:cNvSpPr/>
          <p:nvPr/>
        </p:nvSpPr>
        <p:spPr>
          <a:xfrm>
            <a:off x="2820381" y="4786310"/>
            <a:ext cx="710721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b="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7</a:t>
            </a:r>
            <a:endParaRPr lang="es-ES_tradnl" sz="54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328" y="6253250"/>
            <a:ext cx="3724275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616" y="8440923"/>
            <a:ext cx="3709988" cy="446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8" name="Conector recto de flecha 37"/>
          <p:cNvCxnSpPr>
            <a:stCxn id="33" idx="2"/>
            <a:endCxn id="36" idx="0"/>
          </p:cNvCxnSpPr>
          <p:nvPr/>
        </p:nvCxnSpPr>
        <p:spPr>
          <a:xfrm flipH="1">
            <a:off x="6191466" y="5802479"/>
            <a:ext cx="7143" cy="450771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Conector recto de flecha 38"/>
          <p:cNvCxnSpPr>
            <a:stCxn id="36" idx="2"/>
            <a:endCxn id="37" idx="0"/>
          </p:cNvCxnSpPr>
          <p:nvPr/>
        </p:nvCxnSpPr>
        <p:spPr>
          <a:xfrm>
            <a:off x="6191466" y="7948700"/>
            <a:ext cx="7144" cy="492223"/>
          </a:xfrm>
          <a:prstGeom prst="straightConnector1">
            <a:avLst/>
          </a:prstGeom>
          <a:noFill/>
          <a:ln w="1016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Shape 99">
            <a:extLst>
              <a:ext uri="{FF2B5EF4-FFF2-40B4-BE49-F238E27FC236}">
                <a16:creationId xmlns:a16="http://schemas.microsoft.com/office/drawing/2014/main" id="{CDBB16E9-F7F8-4820-A560-96638F2109A3}"/>
              </a:ext>
            </a:extLst>
          </p:cNvPr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Intro</a:t>
            </a:r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 a CARTO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0FEEE6D-9640-4A88-98CC-E0C8C3BE8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0840" y="2936642"/>
            <a:ext cx="10334625" cy="9146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ED7FF3A-3A5A-41EB-9FEA-9702E4978C21}"/>
              </a:ext>
            </a:extLst>
          </p:cNvPr>
          <p:cNvSpPr/>
          <p:nvPr/>
        </p:nvSpPr>
        <p:spPr>
          <a:xfrm>
            <a:off x="11230840" y="12080590"/>
            <a:ext cx="1000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https://mateotavera123.carto.com/builder/10c73307-7531-4cf1-b01d-06101199240e/embed</a:t>
            </a:r>
          </a:p>
        </p:txBody>
      </p:sp>
    </p:spTree>
    <p:extLst>
      <p:ext uri="{BB962C8B-B14F-4D97-AF65-F5344CB8AC3E}">
        <p14:creationId xmlns:p14="http://schemas.microsoft.com/office/powerpoint/2010/main" val="4273635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53308" y="12980234"/>
            <a:ext cx="21079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https://mateotavera123.carto.com/builder/d8a3ca78-591b-402f-b09a-1f639605872c/embed</a:t>
            </a:r>
          </a:p>
        </p:txBody>
      </p:sp>
      <p:sp>
        <p:nvSpPr>
          <p:cNvPr id="8" name="Shape 99">
            <a:extLst>
              <a:ext uri="{FF2B5EF4-FFF2-40B4-BE49-F238E27FC236}">
                <a16:creationId xmlns:a16="http://schemas.microsoft.com/office/drawing/2014/main" id="{AE731FAB-A4EF-4F5D-9628-74E3C278E979}"/>
              </a:ext>
            </a:extLst>
          </p:cNvPr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Intro</a:t>
            </a:r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 a CARTO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039" y="3093435"/>
            <a:ext cx="15221482" cy="988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116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" charset="0"/>
                <a:cs typeface="Work Sans" charset="0"/>
              </a:rPr>
              <a:t>Nivel Avanzado: 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21323" y="13081897"/>
            <a:ext cx="21079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800" dirty="0"/>
              <a:t>https://mateotavera123.carto.com/builder/cb3d9fb0-3804-4be5-baa6-c185ee0ceecd/embed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021D10-A1D6-4090-A4E9-5FD68D35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65" y="2846137"/>
            <a:ext cx="16528569" cy="1042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hape 99">
            <a:extLst>
              <a:ext uri="{FF2B5EF4-FFF2-40B4-BE49-F238E27FC236}">
                <a16:creationId xmlns:a16="http://schemas.microsoft.com/office/drawing/2014/main" id="{AE731FAB-A4EF-4F5D-9628-74E3C278E979}"/>
              </a:ext>
            </a:extLst>
          </p:cNvPr>
          <p:cNvSpPr/>
          <p:nvPr/>
        </p:nvSpPr>
        <p:spPr>
          <a:xfrm>
            <a:off x="6733714" y="1450681"/>
            <a:ext cx="13762430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 err="1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Intro</a:t>
            </a:r>
            <a:r>
              <a:rPr lang="es-ES_tradnl" sz="66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 a CARTO</a:t>
            </a:r>
          </a:p>
        </p:txBody>
      </p:sp>
    </p:spTree>
    <p:extLst>
      <p:ext uri="{BB962C8B-B14F-4D97-AF65-F5344CB8AC3E}">
        <p14:creationId xmlns:p14="http://schemas.microsoft.com/office/powerpoint/2010/main" val="3415764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351526" y="5213686"/>
            <a:ext cx="941671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CO" sz="4400" b="1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LUISA FERNANDA MEDINA</a:t>
            </a: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Líder Iniciativa Datos Abiertos</a:t>
            </a:r>
          </a:p>
          <a:p>
            <a:pPr algn="l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Work Sans Light" charset="0"/>
                <a:ea typeface="Work Sans Light" charset="0"/>
                <a:cs typeface="Work Sans Light" charset="0"/>
              </a:rPr>
              <a:t>lmedina@mintic.gov.co </a:t>
            </a:r>
          </a:p>
          <a:p>
            <a:pPr algn="l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Work Sans Light" charset="0"/>
                <a:ea typeface="Work Sans Light" charset="0"/>
                <a:cs typeface="Work Sans Light" charset="0"/>
              </a:rPr>
              <a:t>@</a:t>
            </a:r>
            <a:r>
              <a:rPr lang="es-ES_tradnl" sz="3200" b="1" dirty="0" err="1">
                <a:solidFill>
                  <a:schemeClr val="bg1">
                    <a:lumMod val="95000"/>
                  </a:schemeClr>
                </a:solidFill>
                <a:latin typeface="Work Sans Light" charset="0"/>
                <a:ea typeface="Work Sans Light" charset="0"/>
                <a:cs typeface="Work Sans Light" charset="0"/>
              </a:rPr>
              <a:t>luisamedinaTIC</a:t>
            </a:r>
            <a:endParaRPr lang="es-ES_tradnl" sz="3200" b="1" dirty="0">
              <a:solidFill>
                <a:schemeClr val="bg1">
                  <a:lumMod val="95000"/>
                </a:schemeClr>
              </a:solidFill>
              <a:latin typeface="Work Sans Light" charset="0"/>
              <a:ea typeface="Work Sans Light" charset="0"/>
              <a:cs typeface="Work Sans Light" charset="0"/>
            </a:endParaRP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Gobierno en Línea</a:t>
            </a: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Ministerio de Tecnologías de la Información </a:t>
            </a: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y las comunicaciones</a:t>
            </a:r>
          </a:p>
          <a:p>
            <a:pPr algn="l"/>
            <a:endParaRPr lang="es-CO" sz="3200" dirty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14351527" y="3570930"/>
            <a:ext cx="878119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bg1"/>
                </a:solidFill>
                <a:latin typeface="Work Sans SemiBold" charset="0"/>
                <a:ea typeface="Work Sans SemiBold" charset="0"/>
                <a:cs typeface="Work Sans SemiBold" charset="0"/>
              </a:rPr>
              <a:t>Gracias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3685520" y="1676400"/>
            <a:ext cx="30480" cy="832104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4632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372"/>
            <a:ext cx="24384000" cy="13716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415481" y="4789438"/>
            <a:ext cx="17801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Font typeface="Arial" charset="0"/>
              <a:buChar char="•"/>
            </a:pPr>
            <a:r>
              <a:rPr lang="es-ES" sz="6600" dirty="0">
                <a:latin typeface="+mj-lt"/>
              </a:rPr>
              <a:t>Conocer la iniciativa de datos abiertos del Gobierno de Colombia</a:t>
            </a:r>
          </a:p>
          <a:p>
            <a:pPr marL="857250" indent="-857250" algn="just">
              <a:buFont typeface="Arial" charset="0"/>
              <a:buChar char="•"/>
            </a:pPr>
            <a:r>
              <a:rPr lang="es-ES" sz="6600" dirty="0">
                <a:latin typeface="+mj-lt"/>
              </a:rPr>
              <a:t>Aprender técnicas básicas de visualización</a:t>
            </a:r>
          </a:p>
          <a:p>
            <a:pPr marL="857250" indent="-857250" algn="just">
              <a:buFont typeface="Arial" charset="0"/>
              <a:buChar char="•"/>
            </a:pPr>
            <a:r>
              <a:rPr lang="es-ES" sz="6600" dirty="0">
                <a:latin typeface="+mj-lt"/>
              </a:rPr>
              <a:t>Conocer algunas herramientas avanzadas para visualización de datos </a:t>
            </a:r>
          </a:p>
        </p:txBody>
      </p:sp>
      <p:sp>
        <p:nvSpPr>
          <p:cNvPr id="4" name="Shape 99"/>
          <p:cNvSpPr/>
          <p:nvPr/>
        </p:nvSpPr>
        <p:spPr>
          <a:xfrm>
            <a:off x="6733715" y="460028"/>
            <a:ext cx="12265486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880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Objetivos del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6729927" y="154595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Taller</a:t>
            </a:r>
          </a:p>
        </p:txBody>
      </p:sp>
    </p:spTree>
    <p:extLst>
      <p:ext uri="{BB962C8B-B14F-4D97-AF65-F5344CB8AC3E}">
        <p14:creationId xmlns:p14="http://schemas.microsoft.com/office/powerpoint/2010/main" val="98431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99"/>
          <p:cNvSpPr/>
          <p:nvPr/>
        </p:nvSpPr>
        <p:spPr>
          <a:xfrm>
            <a:off x="996889" y="4155745"/>
            <a:ext cx="22390222" cy="3243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9600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2. Apertura y uso de datos estratégicos </a:t>
            </a: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2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Shape 99"/>
          <p:cNvSpPr/>
          <p:nvPr/>
        </p:nvSpPr>
        <p:spPr>
          <a:xfrm>
            <a:off x="6733715" y="398472"/>
            <a:ext cx="12265486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¿</a:t>
            </a:r>
            <a:r>
              <a:rPr lang="es-ES_tradnl" sz="880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Qué son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0" name="Shape 99"/>
          <p:cNvSpPr/>
          <p:nvPr/>
        </p:nvSpPr>
        <p:spPr>
          <a:xfrm>
            <a:off x="6729927" y="157478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Datos Abiertos?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r="4019" b="13680"/>
          <a:stretch/>
        </p:blipFill>
        <p:spPr>
          <a:xfrm>
            <a:off x="1200150" y="3909651"/>
            <a:ext cx="21745575" cy="94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592F82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Shape 99"/>
          <p:cNvSpPr/>
          <p:nvPr/>
        </p:nvSpPr>
        <p:spPr>
          <a:xfrm>
            <a:off x="4733465" y="5541972"/>
            <a:ext cx="14097460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rgbClr val="ABD9E1"/>
                </a:solidFill>
                <a:latin typeface="Work Sans SemiBold" charset="0"/>
                <a:ea typeface="Work Sans SemiBold" charset="0"/>
                <a:cs typeface="Work Sans SemiBold" charset="0"/>
              </a:rPr>
              <a:t>Características de los </a:t>
            </a:r>
            <a:endParaRPr lang="es-ES_tradnl" sz="8800" b="0" dirty="0">
              <a:solidFill>
                <a:srgbClr val="ABD9E1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6" name="Shape 99"/>
          <p:cNvSpPr/>
          <p:nvPr/>
        </p:nvSpPr>
        <p:spPr>
          <a:xfrm>
            <a:off x="10214183" y="6636697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Datos Abiertos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457950" y="2486025"/>
            <a:ext cx="171450" cy="35718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5444067" y="2404532"/>
            <a:ext cx="1185333" cy="1685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Shape 99"/>
          <p:cNvSpPr/>
          <p:nvPr/>
        </p:nvSpPr>
        <p:spPr>
          <a:xfrm>
            <a:off x="451748" y="1876066"/>
            <a:ext cx="5143960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Completitud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0034576" y="11516323"/>
            <a:ext cx="5863327" cy="2606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es-CO" sz="320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Los datos deben estar disponibles en un formato sobre el cual ninguna entidad tiene un control exclusivo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grpSp>
        <p:nvGrpSpPr>
          <p:cNvPr id="40" name="Agrupar 39"/>
          <p:cNvGrpSpPr/>
          <p:nvPr/>
        </p:nvGrpSpPr>
        <p:grpSpPr>
          <a:xfrm rot="10800000">
            <a:off x="16442115" y="8054987"/>
            <a:ext cx="1185333" cy="3653368"/>
            <a:chOff x="7939617" y="8160054"/>
            <a:chExt cx="1185333" cy="3653368"/>
          </a:xfrm>
        </p:grpSpPr>
        <p:sp>
          <p:nvSpPr>
            <p:cNvPr id="38" name="Rectángulo 37"/>
            <p:cNvSpPr/>
            <p:nvPr/>
          </p:nvSpPr>
          <p:spPr>
            <a:xfrm>
              <a:off x="8953500" y="8241547"/>
              <a:ext cx="171450" cy="357187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7939617" y="8160054"/>
              <a:ext cx="1185333" cy="16854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1" name="CuadroTexto 40"/>
          <p:cNvSpPr txBox="1"/>
          <p:nvPr/>
        </p:nvSpPr>
        <p:spPr>
          <a:xfrm>
            <a:off x="1062427" y="10898773"/>
            <a:ext cx="6806302" cy="2114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es-CO" sz="320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Los datos deben estar disponibles para cualquiera persona, sin requerir un registro.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Work Sans Light" charset="0"/>
              <a:ea typeface="Work Sans Light" charset="0"/>
              <a:cs typeface="Work Sans Light" charset="0"/>
              <a:sym typeface="Helvetica Light"/>
            </a:endParaRPr>
          </a:p>
        </p:txBody>
      </p:sp>
      <p:sp>
        <p:nvSpPr>
          <p:cNvPr id="42" name="Shape 99"/>
          <p:cNvSpPr/>
          <p:nvPr/>
        </p:nvSpPr>
        <p:spPr>
          <a:xfrm>
            <a:off x="17680937" y="10899118"/>
            <a:ext cx="7997813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Fuente primaria</a:t>
            </a:r>
            <a:endParaRPr lang="es-ES_tradnl" sz="5400" dirty="0">
              <a:solidFill>
                <a:srgbClr val="ABD9E1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10601946" y="1747219"/>
            <a:ext cx="201704" cy="434211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17559867" y="2486025"/>
            <a:ext cx="171450" cy="35718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17586326" y="2404532"/>
            <a:ext cx="1185333" cy="1685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8039129" y="2849704"/>
            <a:ext cx="6494831" cy="2114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Los datos deben estar estructurados razonablemente para permitir un procesamiento automático</a:t>
            </a:r>
            <a:endParaRPr lang="es-CO" sz="3200" dirty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Work Sans Light" charset="0"/>
              <a:ea typeface="Work Sans Light" charset="0"/>
              <a:cs typeface="Work Sans Light" charset="0"/>
              <a:sym typeface="Helvetica Light"/>
            </a:endParaRPr>
          </a:p>
        </p:txBody>
      </p:sp>
      <p:sp>
        <p:nvSpPr>
          <p:cNvPr id="48" name="Shape 99"/>
          <p:cNvSpPr/>
          <p:nvPr/>
        </p:nvSpPr>
        <p:spPr>
          <a:xfrm>
            <a:off x="10394260" y="664198"/>
            <a:ext cx="5143960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Oportuna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11103570" y="1850120"/>
            <a:ext cx="5809871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</a:rPr>
              <a:t>Los datos deben estar disponibles tan rápido como sea necesario 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50" name="Shape 99"/>
          <p:cNvSpPr/>
          <p:nvPr/>
        </p:nvSpPr>
        <p:spPr>
          <a:xfrm>
            <a:off x="18919803" y="1830578"/>
            <a:ext cx="5143960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Procesable</a:t>
            </a:r>
          </a:p>
        </p:txBody>
      </p:sp>
      <p:grpSp>
        <p:nvGrpSpPr>
          <p:cNvPr id="51" name="Agrupar 50"/>
          <p:cNvGrpSpPr/>
          <p:nvPr/>
        </p:nvGrpSpPr>
        <p:grpSpPr>
          <a:xfrm rot="10800000" flipH="1">
            <a:off x="7314350" y="7199583"/>
            <a:ext cx="1400175" cy="3653368"/>
            <a:chOff x="7939617" y="8160054"/>
            <a:chExt cx="1185333" cy="3653368"/>
          </a:xfrm>
        </p:grpSpPr>
        <p:sp>
          <p:nvSpPr>
            <p:cNvPr id="52" name="Rectángulo 51"/>
            <p:cNvSpPr/>
            <p:nvPr/>
          </p:nvSpPr>
          <p:spPr>
            <a:xfrm>
              <a:off x="8953500" y="8241547"/>
              <a:ext cx="171450" cy="357187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7939617" y="8160054"/>
              <a:ext cx="1185333" cy="16854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17259299" y="11747053"/>
            <a:ext cx="6016031" cy="2114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Los datos deben ser recolectados en la fuente de origen, con el nivel de granularidad más alto posible</a:t>
            </a:r>
            <a:endParaRPr lang="es-CO" sz="3200" dirty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  <a:p>
            <a:pPr marL="0" marR="0" indent="0" algn="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Work Sans Light" charset="0"/>
              <a:ea typeface="Work Sans Light" charset="0"/>
              <a:cs typeface="Work Sans Light" charset="0"/>
              <a:sym typeface="Helvetica Light"/>
            </a:endParaRPr>
          </a:p>
        </p:txBody>
      </p:sp>
      <p:sp>
        <p:nvSpPr>
          <p:cNvPr id="55" name="Shape 99"/>
          <p:cNvSpPr/>
          <p:nvPr/>
        </p:nvSpPr>
        <p:spPr>
          <a:xfrm>
            <a:off x="646021" y="9388519"/>
            <a:ext cx="6403975" cy="1950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r"/>
            <a:r>
              <a:rPr lang="es-ES_tradnl" sz="5400" dirty="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No discriminatorios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309782" y="2559003"/>
            <a:ext cx="4609241" cy="2114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Todos los datos públicos deben estar disponibles</a:t>
            </a:r>
            <a:endParaRPr lang="es-CO" sz="3200" dirty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Work Sans Light" charset="0"/>
              <a:ea typeface="Work Sans Light" charset="0"/>
              <a:cs typeface="Work Sans Light" charset="0"/>
              <a:sym typeface="Helvetica Light"/>
            </a:endParaRPr>
          </a:p>
        </p:txBody>
      </p:sp>
      <p:sp>
        <p:nvSpPr>
          <p:cNvPr id="57" name="Shape 99"/>
          <p:cNvSpPr/>
          <p:nvPr/>
        </p:nvSpPr>
        <p:spPr>
          <a:xfrm>
            <a:off x="9639496" y="10589305"/>
            <a:ext cx="6403975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5400" dirty="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No propietaria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12671493" y="8121448"/>
            <a:ext cx="196552" cy="262941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1347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3" name="Shape 99"/>
          <p:cNvSpPr/>
          <p:nvPr/>
        </p:nvSpPr>
        <p:spPr>
          <a:xfrm>
            <a:off x="6733715" y="398472"/>
            <a:ext cx="12265486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Ejemplo de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4" name="Shape 99"/>
          <p:cNvSpPr/>
          <p:nvPr/>
        </p:nvSpPr>
        <p:spPr>
          <a:xfrm>
            <a:off x="6729927" y="157478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Datos Abiertos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5135" y="3522960"/>
            <a:ext cx="14021018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s-ES" sz="4800" dirty="0">
                <a:solidFill>
                  <a:schemeClr val="bg1">
                    <a:lumMod val="5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rPr>
              <a:t>Resultados elecciones </a:t>
            </a:r>
            <a:r>
              <a:rPr lang="es-ES" sz="4800">
                <a:solidFill>
                  <a:schemeClr val="bg1">
                    <a:lumMod val="5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rPr>
              <a:t>Nacionales 2014</a:t>
            </a:r>
            <a:endParaRPr lang="es-ES" sz="4800" dirty="0">
              <a:solidFill>
                <a:schemeClr val="bg1">
                  <a:lumMod val="50000"/>
                </a:schemeClr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5" y="4164549"/>
            <a:ext cx="15351903" cy="9221492"/>
          </a:xfrm>
          <a:prstGeom prst="rect">
            <a:avLst/>
          </a:prstGeom>
          <a:solidFill>
            <a:srgbClr val="592F82"/>
          </a:solidFill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22993" r="31019" b="31105"/>
          <a:stretch/>
        </p:blipFill>
        <p:spPr>
          <a:xfrm>
            <a:off x="816662" y="4615432"/>
            <a:ext cx="14587272" cy="8319726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16373496" y="4164549"/>
            <a:ext cx="6983203" cy="8855870"/>
            <a:chOff x="5994845" y="1394757"/>
            <a:chExt cx="2457831" cy="311694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330" y="3415584"/>
              <a:ext cx="1127760" cy="10668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967" y="2415233"/>
              <a:ext cx="1097280" cy="1091184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45" y="1394757"/>
              <a:ext cx="1091184" cy="1091184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444" y="1434113"/>
              <a:ext cx="1085088" cy="101803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668" y="3475378"/>
              <a:ext cx="1085088" cy="1036320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9300" y="2448778"/>
              <a:ext cx="1103376" cy="1060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63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Shape 99"/>
          <p:cNvSpPr/>
          <p:nvPr/>
        </p:nvSpPr>
        <p:spPr>
          <a:xfrm>
            <a:off x="6733715" y="460027"/>
            <a:ext cx="12265486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Portal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0" name="Shape 99"/>
          <p:cNvSpPr/>
          <p:nvPr/>
        </p:nvSpPr>
        <p:spPr>
          <a:xfrm>
            <a:off x="6729927" y="157478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Datos en Colombia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649" y="5020237"/>
            <a:ext cx="9264867" cy="68930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62667" y="6415169"/>
            <a:ext cx="5176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dirty="0">
                <a:solidFill>
                  <a:srgbClr val="592F82"/>
                </a:solidFill>
                <a:latin typeface="Work Sans Medium" charset="0"/>
                <a:ea typeface="Work Sans Medium" charset="0"/>
                <a:cs typeface="Work Sans Medium" charset="0"/>
              </a:rPr>
              <a:t>+5000</a:t>
            </a:r>
          </a:p>
          <a:p>
            <a:pPr algn="r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rPr>
              <a:t>Conjuntos de datos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4231" y="9041039"/>
            <a:ext cx="5294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dirty="0">
                <a:solidFill>
                  <a:srgbClr val="592F82"/>
                </a:solidFill>
                <a:latin typeface="Work Sans Medium" charset="0"/>
                <a:ea typeface="Work Sans Medium" charset="0"/>
                <a:cs typeface="Work Sans Medium" charset="0"/>
              </a:rPr>
              <a:t>+1000 </a:t>
            </a:r>
          </a:p>
          <a:p>
            <a:pPr algn="r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rPr>
              <a:t>Entidades publicando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6679902" y="8856362"/>
            <a:ext cx="1846682" cy="1846682"/>
            <a:chOff x="2068093" y="7418270"/>
            <a:chExt cx="2228850" cy="2228850"/>
          </a:xfrm>
        </p:grpSpPr>
        <p:sp>
          <p:nvSpPr>
            <p:cNvPr id="17" name="Elipse 16"/>
            <p:cNvSpPr/>
            <p:nvPr/>
          </p:nvSpPr>
          <p:spPr>
            <a:xfrm>
              <a:off x="2068093" y="7418270"/>
              <a:ext cx="2228850" cy="2228850"/>
            </a:xfrm>
            <a:prstGeom prst="ellipse">
              <a:avLst/>
            </a:prstGeom>
            <a:solidFill>
              <a:srgbClr val="592F82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933" y="7759839"/>
              <a:ext cx="1403170" cy="1403170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6672888" y="6230492"/>
            <a:ext cx="1846682" cy="1846682"/>
            <a:chOff x="2011443" y="4952148"/>
            <a:chExt cx="2228850" cy="2228850"/>
          </a:xfrm>
        </p:grpSpPr>
        <p:sp>
          <p:nvSpPr>
            <p:cNvPr id="21" name="Elipse 20"/>
            <p:cNvSpPr/>
            <p:nvPr/>
          </p:nvSpPr>
          <p:spPr>
            <a:xfrm>
              <a:off x="2011443" y="4952148"/>
              <a:ext cx="2228850" cy="2228850"/>
            </a:xfrm>
            <a:prstGeom prst="ellipse">
              <a:avLst/>
            </a:prstGeom>
            <a:solidFill>
              <a:srgbClr val="592F82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2412846" y="5490245"/>
              <a:ext cx="1442976" cy="353162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2410031" y="5916983"/>
              <a:ext cx="1442976" cy="353162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2415233" y="6340242"/>
              <a:ext cx="1442976" cy="353162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>
              <a:off x="2490360" y="5541707"/>
              <a:ext cx="245808" cy="257423"/>
            </a:xfrm>
            <a:prstGeom prst="ellipse">
              <a:avLst/>
            </a:prstGeom>
            <a:solidFill>
              <a:srgbClr val="592F8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4" name="Conector recto 3"/>
          <p:cNvCxnSpPr/>
          <p:nvPr/>
        </p:nvCxnSpPr>
        <p:spPr>
          <a:xfrm>
            <a:off x="11487150" y="4314825"/>
            <a:ext cx="57150" cy="8229600"/>
          </a:xfrm>
          <a:prstGeom prst="line">
            <a:avLst/>
          </a:prstGeom>
          <a:noFill/>
          <a:ln w="25400" cap="flat">
            <a:solidFill>
              <a:srgbClr val="592F8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cto 6"/>
          <p:cNvCxnSpPr/>
          <p:nvPr/>
        </p:nvCxnSpPr>
        <p:spPr>
          <a:xfrm flipH="1">
            <a:off x="8519570" y="7029892"/>
            <a:ext cx="2967580" cy="0"/>
          </a:xfrm>
          <a:prstGeom prst="line">
            <a:avLst/>
          </a:prstGeom>
          <a:noFill/>
          <a:ln w="25400" cap="flat">
            <a:solidFill>
              <a:srgbClr val="592F8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ector recto 28"/>
          <p:cNvCxnSpPr/>
          <p:nvPr/>
        </p:nvCxnSpPr>
        <p:spPr>
          <a:xfrm flipH="1">
            <a:off x="8519570" y="9779703"/>
            <a:ext cx="2967580" cy="0"/>
          </a:xfrm>
          <a:prstGeom prst="line">
            <a:avLst/>
          </a:prstGeom>
          <a:noFill/>
          <a:ln w="25400" cap="flat">
            <a:solidFill>
              <a:srgbClr val="592F8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30744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FA2EA36F391746862FE50E0836667A" ma:contentTypeVersion="4" ma:contentTypeDescription="Crear nuevo documento." ma:contentTypeScope="" ma:versionID="ecd5f8a4da6c746cdec000dde1554b35">
  <xsd:schema xmlns:xsd="http://www.w3.org/2001/XMLSchema" xmlns:xs="http://www.w3.org/2001/XMLSchema" xmlns:p="http://schemas.microsoft.com/office/2006/metadata/properties" xmlns:ns2="b215d373-4ab1-4c9a-82d3-9624ee888acd" xmlns:ns3="aa0da1ad-2373-4553-8cd0-51454ddf5f87" targetNamespace="http://schemas.microsoft.com/office/2006/metadata/properties" ma:root="true" ma:fieldsID="5097b7e1cdbd0416042cf4f3a36e1a4b" ns2:_="" ns3:_="">
    <xsd:import namespace="b215d373-4ab1-4c9a-82d3-9624ee888acd"/>
    <xsd:import namespace="aa0da1ad-2373-4553-8cd0-51454ddf5f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5d373-4ab1-4c9a-82d3-9624ee888a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da1ad-2373-4553-8cd0-51454ddf5f87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Última vez que se compartió por usua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Última vez que se compartió por hora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C12053-F769-4628-AA11-CCA617A14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5d373-4ab1-4c9a-82d3-9624ee888acd"/>
    <ds:schemaRef ds:uri="aa0da1ad-2373-4553-8cd0-51454ddf5f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6BD83C-37F4-4CD2-A60C-BD78BF48BC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1AD670-B9BF-46EA-98CC-AA18D9B8042E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b215d373-4ab1-4c9a-82d3-9624ee888acd"/>
    <ds:schemaRef ds:uri="aa0da1ad-2373-4553-8cd0-51454ddf5f87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1001</Words>
  <Application>Microsoft Office PowerPoint</Application>
  <PresentationFormat>Personalizado</PresentationFormat>
  <Paragraphs>188</Paragraphs>
  <Slides>38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1" baseType="lpstr">
      <vt:lpstr>Arial</vt:lpstr>
      <vt:lpstr>BebasNeueBold</vt:lpstr>
      <vt:lpstr>BebasNeueBook</vt:lpstr>
      <vt:lpstr>Calibri</vt:lpstr>
      <vt:lpstr>Helvetica Light</vt:lpstr>
      <vt:lpstr>Helvetica Neue</vt:lpstr>
      <vt:lpstr>Open Sans</vt:lpstr>
      <vt:lpstr>Work Sans</vt:lpstr>
      <vt:lpstr>Work Sans Light</vt:lpstr>
      <vt:lpstr>Work Sans Medium</vt:lpstr>
      <vt:lpstr>Work Sans SemiBold</vt:lpstr>
      <vt:lpstr>White</vt:lpstr>
      <vt:lpstr>Objeto empaquetador del shell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Carolina Escobar Barrera</dc:creator>
  <cp:lastModifiedBy>Mateo Tavera Sanabria</cp:lastModifiedBy>
  <cp:revision>204</cp:revision>
  <dcterms:modified xsi:type="dcterms:W3CDTF">2017-08-03T21:47:21Z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0x010100E1FA2EA36F391746862FE50E0836667A</vt:lpwstr>
  </property>
</Properties>
</file>